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2"/>
  </p:notesMasterIdLst>
  <p:sldIdLst>
    <p:sldId id="257" r:id="rId2"/>
    <p:sldId id="282" r:id="rId3"/>
    <p:sldId id="300" r:id="rId4"/>
    <p:sldId id="344" r:id="rId5"/>
    <p:sldId id="345" r:id="rId6"/>
    <p:sldId id="258" r:id="rId7"/>
    <p:sldId id="347" r:id="rId8"/>
    <p:sldId id="348" r:id="rId9"/>
    <p:sldId id="349" r:id="rId10"/>
    <p:sldId id="350" r:id="rId11"/>
    <p:sldId id="351" r:id="rId12"/>
    <p:sldId id="346" r:id="rId13"/>
    <p:sldId id="352" r:id="rId14"/>
    <p:sldId id="353" r:id="rId15"/>
    <p:sldId id="354" r:id="rId16"/>
    <p:sldId id="356" r:id="rId17"/>
    <p:sldId id="355" r:id="rId18"/>
    <p:sldId id="357" r:id="rId19"/>
    <p:sldId id="358" r:id="rId20"/>
    <p:sldId id="359" r:id="rId21"/>
    <p:sldId id="360" r:id="rId22"/>
    <p:sldId id="361" r:id="rId23"/>
    <p:sldId id="362" r:id="rId24"/>
    <p:sldId id="363" r:id="rId25"/>
    <p:sldId id="364" r:id="rId26"/>
    <p:sldId id="365" r:id="rId27"/>
    <p:sldId id="366" r:id="rId28"/>
    <p:sldId id="367" r:id="rId29"/>
    <p:sldId id="368" r:id="rId30"/>
    <p:sldId id="369" r:id="rId31"/>
    <p:sldId id="370" r:id="rId32"/>
    <p:sldId id="371" r:id="rId33"/>
    <p:sldId id="372" r:id="rId34"/>
    <p:sldId id="373" r:id="rId35"/>
    <p:sldId id="374" r:id="rId36"/>
    <p:sldId id="375" r:id="rId37"/>
    <p:sldId id="376" r:id="rId38"/>
    <p:sldId id="377" r:id="rId39"/>
    <p:sldId id="378" r:id="rId40"/>
    <p:sldId id="379" r:id="rId4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95"/>
    <p:restoredTop sz="94681"/>
  </p:normalViewPr>
  <p:slideViewPr>
    <p:cSldViewPr snapToGrid="0">
      <p:cViewPr varScale="1">
        <p:scale>
          <a:sx n="117" d="100"/>
          <a:sy n="117" d="100"/>
        </p:scale>
        <p:origin x="200" y="8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C421BE-F95E-2F4D-8DE9-BD352809ED7E}" type="datetimeFigureOut">
              <a:rPr lang="ru-RU" smtClean="0"/>
              <a:t>17.08.2024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535355-4E42-5146-A96C-CF321E273C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6448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40118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55687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49987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96037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28662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28505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11659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13738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35595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06839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45728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20786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170932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82595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451542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381244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148137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687829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864264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747555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289774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24966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811988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325411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84224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443069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563268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568048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347504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024400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348879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115277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60265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191394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52108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41460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19780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99150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83417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404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EBA76-ABCF-441C-B462-F397846504DA}" type="datetimeFigureOut">
              <a:rPr lang="ru-RU" smtClean="0"/>
              <a:t>17.08.2024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0C513-3321-4684-B42D-3CB0E6B783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6022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EBA76-ABCF-441C-B462-F397846504DA}" type="datetimeFigureOut">
              <a:rPr lang="ru-RU" smtClean="0"/>
              <a:t>17.08.2024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0C513-3321-4684-B42D-3CB0E6B783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6112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EBA76-ABCF-441C-B462-F397846504DA}" type="datetimeFigureOut">
              <a:rPr lang="ru-RU" smtClean="0"/>
              <a:t>17.08.2024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0C513-3321-4684-B42D-3CB0E6B783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3799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EBA76-ABCF-441C-B462-F397846504DA}" type="datetimeFigureOut">
              <a:rPr lang="ru-RU" smtClean="0"/>
              <a:t>17.08.2024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0C513-3321-4684-B42D-3CB0E6B783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7800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EBA76-ABCF-441C-B462-F397846504DA}" type="datetimeFigureOut">
              <a:rPr lang="ru-RU" smtClean="0"/>
              <a:t>17.08.2024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0C513-3321-4684-B42D-3CB0E6B783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4216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EBA76-ABCF-441C-B462-F397846504DA}" type="datetimeFigureOut">
              <a:rPr lang="ru-RU" smtClean="0"/>
              <a:t>17.08.2024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0C513-3321-4684-B42D-3CB0E6B783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8541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EBA76-ABCF-441C-B462-F397846504DA}" type="datetimeFigureOut">
              <a:rPr lang="ru-RU" smtClean="0"/>
              <a:t>17.08.2024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0C513-3321-4684-B42D-3CB0E6B783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8006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EBA76-ABCF-441C-B462-F397846504DA}" type="datetimeFigureOut">
              <a:rPr lang="ru-RU" smtClean="0"/>
              <a:t>17.08.2024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0C513-3321-4684-B42D-3CB0E6B783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0385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EBA76-ABCF-441C-B462-F397846504DA}" type="datetimeFigureOut">
              <a:rPr lang="ru-RU" smtClean="0"/>
              <a:t>17.08.2024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0C513-3321-4684-B42D-3CB0E6B783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3626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EBA76-ABCF-441C-B462-F397846504DA}" type="datetimeFigureOut">
              <a:rPr lang="ru-RU" smtClean="0"/>
              <a:t>17.08.2024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0C513-3321-4684-B42D-3CB0E6B783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2626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EBA76-ABCF-441C-B462-F397846504DA}" type="datetimeFigureOut">
              <a:rPr lang="ru-RU" smtClean="0"/>
              <a:t>17.08.2024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0C513-3321-4684-B42D-3CB0E6B783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4088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8EBA76-ABCF-441C-B462-F397846504DA}" type="datetimeFigureOut">
              <a:rPr lang="ru-RU" smtClean="0"/>
              <a:t>17.08.2024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0C513-3321-4684-B42D-3CB0E6B783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6533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microsoft.com/office/2007/relationships/hdphoto" Target="../media/hdphoto2.wdp"/><Relationship Id="rId9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microsoft.com/office/2007/relationships/hdphoto" Target="../media/hdphoto2.wdp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3" Type="http://schemas.openxmlformats.org/officeDocument/2006/relationships/image" Target="../media/image2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microsoft.com/office/2007/relationships/hdphoto" Target="../media/hdphoto2.wdp"/><Relationship Id="rId9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2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40.png"/><Relationship Id="rId10" Type="http://schemas.openxmlformats.org/officeDocument/2006/relationships/image" Target="../media/image44.png"/><Relationship Id="rId4" Type="http://schemas.microsoft.com/office/2007/relationships/hdphoto" Target="../media/hdphoto2.wdp"/><Relationship Id="rId9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2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11" Type="http://schemas.openxmlformats.org/officeDocument/2006/relationships/image" Target="../media/image49.png"/><Relationship Id="rId5" Type="http://schemas.openxmlformats.org/officeDocument/2006/relationships/image" Target="../media/image45.png"/><Relationship Id="rId10" Type="http://schemas.microsoft.com/office/2007/relationships/hdphoto" Target="../media/hdphoto4.wdp"/><Relationship Id="rId4" Type="http://schemas.microsoft.com/office/2007/relationships/hdphoto" Target="../media/hdphoto2.wdp"/><Relationship Id="rId9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png"/><Relationship Id="rId4" Type="http://schemas.microsoft.com/office/2007/relationships/hdphoto" Target="../media/hdphoto2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png"/><Relationship Id="rId4" Type="http://schemas.microsoft.com/office/2007/relationships/hdphoto" Target="../media/hdphoto2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png"/><Relationship Id="rId4" Type="http://schemas.microsoft.com/office/2007/relationships/hdphoto" Target="../media/hdphoto2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png"/><Relationship Id="rId4" Type="http://schemas.microsoft.com/office/2007/relationships/hdphoto" Target="../media/hdphoto2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png"/><Relationship Id="rId4" Type="http://schemas.microsoft.com/office/2007/relationships/hdphoto" Target="../media/hdphoto2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png"/><Relationship Id="rId4" Type="http://schemas.microsoft.com/office/2007/relationships/hdphoto" Target="../media/hdphoto2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png"/><Relationship Id="rId4" Type="http://schemas.microsoft.com/office/2007/relationships/hdphoto" Target="../media/hdphoto2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.png"/><Relationship Id="rId4" Type="http://schemas.microsoft.com/office/2007/relationships/hdphoto" Target="../media/hdphoto2.wd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8.pn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microsoft.com/office/2007/relationships/hdphoto" Target="../media/hdphoto2.wdp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9.png"/><Relationship Id="rId4" Type="http://schemas.microsoft.com/office/2007/relationships/hdphoto" Target="../media/hdphoto2.wdp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2.png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microsoft.com/office/2007/relationships/hdphoto" Target="../media/hdphoto2.wdp"/><Relationship Id="rId9" Type="http://schemas.openxmlformats.org/officeDocument/2006/relationships/image" Target="../media/image6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5.png"/><Relationship Id="rId4" Type="http://schemas.microsoft.com/office/2007/relationships/hdphoto" Target="../media/hdphoto2.wdp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6.png"/><Relationship Id="rId4" Type="http://schemas.microsoft.com/office/2007/relationships/hdphoto" Target="../media/hdphoto2.wdp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7.png"/><Relationship Id="rId4" Type="http://schemas.microsoft.com/office/2007/relationships/hdphoto" Target="../media/hdphoto2.wdp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8.png"/><Relationship Id="rId4" Type="http://schemas.microsoft.com/office/2007/relationships/hdphoto" Target="../media/hdphoto2.wdp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2.png"/><Relationship Id="rId7" Type="http://schemas.openxmlformats.org/officeDocument/2006/relationships/image" Target="../media/image7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10" Type="http://schemas.openxmlformats.org/officeDocument/2006/relationships/image" Target="../media/image73.png"/><Relationship Id="rId4" Type="http://schemas.microsoft.com/office/2007/relationships/hdphoto" Target="../media/hdphoto2.wdp"/><Relationship Id="rId9" Type="http://schemas.openxmlformats.org/officeDocument/2006/relationships/image" Target="../media/image7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4.png"/><Relationship Id="rId4" Type="http://schemas.microsoft.com/office/2007/relationships/hdphoto" Target="../media/hdphoto2.wdp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5.png"/><Relationship Id="rId4" Type="http://schemas.microsoft.com/office/2007/relationships/hdphoto" Target="../media/hdphoto2.wdp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6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microsoft.com/office/2007/relationships/hdphoto" Target="../media/hdphoto2.wdp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7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343197"/>
            <a:ext cx="746415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ОГЭ-2025 (математика)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36002" y="1865928"/>
            <a:ext cx="9739618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Задание №</a:t>
            </a:r>
            <a:r>
              <a:rPr kumimoji="0" lang="en-US" sz="6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9</a:t>
            </a:r>
            <a:r>
              <a:rPr kumimoji="0" lang="ru-RU" sz="6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rgbClr val="4472C4"/>
                  </a:outerShdw>
                </a:effectLst>
                <a:latin typeface="Franklin Gothic Medium" panose="020B0603020102020204" pitchFamily="34" charset="0"/>
              </a:rPr>
              <a:t>Решение уравнений</a:t>
            </a:r>
            <a:endParaRPr kumimoji="0" lang="ru-RU" sz="6000" b="1" i="0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287530" y="6332305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0854" y="156363"/>
            <a:ext cx="958445" cy="95844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Надпись 2">
            <a:extLst>
              <a:ext uri="{FF2B5EF4-FFF2-40B4-BE49-F238E27FC236}">
                <a16:creationId xmlns:a16="http://schemas.microsoft.com/office/drawing/2014/main" id="{12ECE684-FC14-7864-911C-0206C554011C}"/>
              </a:ext>
            </a:extLst>
          </p:cNvPr>
          <p:cNvSpPr txBox="1"/>
          <p:nvPr/>
        </p:nvSpPr>
        <p:spPr>
          <a:xfrm>
            <a:off x="9798156" y="1194937"/>
            <a:ext cx="2154929" cy="66504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ranklin Gothic Book" panose="020B0503020102020204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ГБОУ Школа 2033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A53BF8F-CB09-8384-9E2E-398FA64B2E79}"/>
                  </a:ext>
                </a:extLst>
              </p:cNvPr>
              <p:cNvSpPr txBox="1"/>
              <p:nvPr/>
            </p:nvSpPr>
            <p:spPr>
              <a:xfrm>
                <a:off x="3505613" y="4870907"/>
                <a:ext cx="5000395" cy="677108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400" b="0" i="1" u="none" strike="noStrike" kern="1200" cap="none" spc="0" normalizeH="0" baseline="0" noProof="0" smtClean="0">
                          <a:ln w="0"/>
                          <a:solidFill>
                            <a:srgbClr val="5B9BD5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𝑎</m:t>
                      </m:r>
                      <m:sSup>
                        <m:sSupPr>
                          <m:ctrlPr>
                            <a:rPr kumimoji="0" lang="en-US" sz="4400" b="0" i="1" u="none" strike="noStrike" kern="1200" cap="none" spc="0" normalizeH="0" baseline="0" noProof="0" smtClean="0">
                              <a:ln w="0"/>
                              <a:solidFill>
                                <a:srgbClr val="5B9BD5"/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4400" b="0" i="1" u="none" strike="noStrike" kern="1200" cap="none" spc="0" normalizeH="0" baseline="0" noProof="0" smtClean="0">
                              <a:ln w="0"/>
                              <a:solidFill>
                                <a:srgbClr val="5B9BD5"/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  <m:sup>
                          <m:r>
                            <a:rPr kumimoji="0" lang="en-US" sz="4400" b="0" i="1" u="none" strike="noStrike" kern="1200" cap="none" spc="0" normalizeH="0" baseline="0" noProof="0" smtClean="0">
                              <a:ln w="0"/>
                              <a:solidFill>
                                <a:srgbClr val="5B9BD5"/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p>
                      </m:sSup>
                      <m:r>
                        <a:rPr kumimoji="0" lang="en-US" sz="4400" b="0" i="1" u="none" strike="noStrike" kern="1200" cap="none" spc="0" normalizeH="0" baseline="0" noProof="0" smtClean="0">
                          <a:ln w="0"/>
                          <a:solidFill>
                            <a:srgbClr val="5B9BD5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r>
                        <a:rPr kumimoji="0" lang="en-US" sz="4400" b="0" i="1" u="none" strike="noStrike" kern="1200" cap="none" spc="0" normalizeH="0" baseline="0" noProof="0" smtClean="0">
                          <a:ln w="0"/>
                          <a:solidFill>
                            <a:srgbClr val="5B9BD5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𝑏𝑥</m:t>
                      </m:r>
                      <m:r>
                        <a:rPr kumimoji="0" lang="en-US" sz="4400" b="0" i="1" u="none" strike="noStrike" kern="1200" cap="none" spc="0" normalizeH="0" baseline="0" noProof="0" smtClean="0">
                          <a:ln w="0"/>
                          <a:solidFill>
                            <a:srgbClr val="5B9BD5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r>
                        <a:rPr kumimoji="0" lang="en-US" sz="4400" b="0" i="1" u="none" strike="noStrike" kern="1200" cap="none" spc="0" normalizeH="0" baseline="0" noProof="0" smtClean="0">
                          <a:ln w="0"/>
                          <a:solidFill>
                            <a:srgbClr val="5B9BD5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𝑐</m:t>
                      </m:r>
                      <m:r>
                        <a:rPr kumimoji="0" lang="en-US" sz="4400" b="0" i="1" u="none" strike="noStrike" kern="1200" cap="none" spc="0" normalizeH="0" baseline="0" noProof="0" smtClean="0">
                          <a:ln w="0"/>
                          <a:solidFill>
                            <a:srgbClr val="5B9BD5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=0</m:t>
                      </m:r>
                    </m:oMath>
                  </m:oMathPara>
                </a14:m>
                <a:endParaRPr kumimoji="0" lang="ru-RU" sz="4400" b="0" i="0" u="none" strike="noStrike" kern="1200" cap="none" spc="0" normalizeH="0" baseline="0" noProof="0" dirty="0">
                  <a:ln w="0"/>
                  <a:solidFill>
                    <a:srgbClr val="5B9BD5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A53BF8F-CB09-8384-9E2E-398FA64B2E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613" y="4870907"/>
                <a:ext cx="5000395" cy="677108"/>
              </a:xfrm>
              <a:prstGeom prst="rect">
                <a:avLst/>
              </a:prstGeom>
              <a:blipFill>
                <a:blip r:embed="rId5"/>
                <a:stretch>
                  <a:fillRect b="-12727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72606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ОГЭ-2025 (математика). Задание №9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4" y="591588"/>
            <a:ext cx="438080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№1. Линейные уравнения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/>
              <p:nvPr/>
            </p:nvSpPr>
            <p:spPr>
              <a:xfrm>
                <a:off x="616559" y="1295915"/>
                <a:ext cx="10958882" cy="9541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lvl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5</a:t>
                </a:r>
                <a:r>
                  <a:rPr kumimoji="0" lang="ru-RU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) Найдите корень уравнения:</a:t>
                </a:r>
              </a:p>
              <a:p>
                <a:pPr marR="0" lvl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−1−3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𝑥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=2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𝑥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+1</m:t>
                      </m:r>
                    </m:oMath>
                  </m:oMathPara>
                </a14:m>
                <a:endParaRPr kumimoji="0" lang="ru-RU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559" y="1295915"/>
                <a:ext cx="10958882" cy="954107"/>
              </a:xfrm>
              <a:prstGeom prst="rect">
                <a:avLst/>
              </a:prstGeom>
              <a:blipFill>
                <a:blip r:embed="rId5"/>
                <a:stretch>
                  <a:fillRect t="-78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90BEC363-76F2-49F1-3F42-BB6D9B304A78}"/>
              </a:ext>
            </a:extLst>
          </p:cNvPr>
          <p:cNvCxnSpPr>
            <a:cxnSpLocks/>
          </p:cNvCxnSpPr>
          <p:nvPr/>
        </p:nvCxnSpPr>
        <p:spPr>
          <a:xfrm>
            <a:off x="898452" y="2783993"/>
            <a:ext cx="1064527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75173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ОГЭ-2025 (математика). Задание №9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4" y="591588"/>
            <a:ext cx="438080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№1. Линейные уравнения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/>
              <p:nvPr/>
            </p:nvSpPr>
            <p:spPr>
              <a:xfrm>
                <a:off x="616559" y="1295915"/>
                <a:ext cx="10958882" cy="9541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lvl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6</a:t>
                </a:r>
                <a:r>
                  <a:rPr kumimoji="0" lang="ru-RU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) Найдите корень уравнения:</a:t>
                </a:r>
              </a:p>
              <a:p>
                <a:pPr marR="0" lvl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7+8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𝑥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=−2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𝑥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−5</m:t>
                      </m:r>
                    </m:oMath>
                  </m:oMathPara>
                </a14:m>
                <a:endParaRPr kumimoji="0" lang="ru-RU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559" y="1295915"/>
                <a:ext cx="10958882" cy="954107"/>
              </a:xfrm>
              <a:prstGeom prst="rect">
                <a:avLst/>
              </a:prstGeom>
              <a:blipFill>
                <a:blip r:embed="rId5"/>
                <a:stretch>
                  <a:fillRect t="-78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90BEC363-76F2-49F1-3F42-BB6D9B304A78}"/>
              </a:ext>
            </a:extLst>
          </p:cNvPr>
          <p:cNvCxnSpPr>
            <a:cxnSpLocks/>
          </p:cNvCxnSpPr>
          <p:nvPr/>
        </p:nvCxnSpPr>
        <p:spPr>
          <a:xfrm>
            <a:off x="898452" y="2783993"/>
            <a:ext cx="1064527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49785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ОГЭ-2025 (математика). Задание №9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4" y="591588"/>
            <a:ext cx="438080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№1. Линейные уравнения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/>
              <p:nvPr/>
            </p:nvSpPr>
            <p:spPr>
              <a:xfrm>
                <a:off x="616559" y="1295915"/>
                <a:ext cx="10958882" cy="9541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lvl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7</a:t>
                </a:r>
                <a:r>
                  <a:rPr kumimoji="0" lang="ru-RU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) Найдите корень уравнения:</a:t>
                </a:r>
              </a:p>
              <a:p>
                <a:pPr marR="0" lvl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10</m:t>
                      </m:r>
                      <m:d>
                        <m:d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−9</m:t>
                          </m:r>
                        </m:e>
                      </m:d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=7</m:t>
                      </m:r>
                    </m:oMath>
                  </m:oMathPara>
                </a14:m>
                <a:endParaRPr kumimoji="0" lang="ru-RU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559" y="1295915"/>
                <a:ext cx="10958882" cy="954107"/>
              </a:xfrm>
              <a:prstGeom prst="rect">
                <a:avLst/>
              </a:prstGeom>
              <a:blipFill>
                <a:blip r:embed="rId5"/>
                <a:stretch>
                  <a:fillRect t="-78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90BEC363-76F2-49F1-3F42-BB6D9B304A78}"/>
              </a:ext>
            </a:extLst>
          </p:cNvPr>
          <p:cNvCxnSpPr>
            <a:cxnSpLocks/>
          </p:cNvCxnSpPr>
          <p:nvPr/>
        </p:nvCxnSpPr>
        <p:spPr>
          <a:xfrm>
            <a:off x="898452" y="2783993"/>
            <a:ext cx="1064527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D80D6373-43FD-9F27-597C-CF47B9286A2D}"/>
              </a:ext>
            </a:extLst>
          </p:cNvPr>
          <p:cNvSpPr txBox="1"/>
          <p:nvPr/>
        </p:nvSpPr>
        <p:spPr>
          <a:xfrm>
            <a:off x="8910053" y="6412628"/>
            <a:ext cx="26336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Adelle Sans Devanagari Thin" panose="02000503000000020004" pitchFamily="2" charset="-78"/>
              </a:rPr>
              <a:t>Ответ: 9,7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848FDCA-B318-471C-0293-B3201730B42E}"/>
                  </a:ext>
                </a:extLst>
              </p:cNvPr>
              <p:cNvSpPr txBox="1"/>
              <p:nvPr/>
            </p:nvSpPr>
            <p:spPr>
              <a:xfrm>
                <a:off x="2890327" y="2923524"/>
                <a:ext cx="6661519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400" dirty="0">
                    <a:latin typeface="Franklin Gothic Book" panose="020B0503020102020204" pitchFamily="34" charset="0"/>
                  </a:rPr>
                  <a:t>Раскроем скобки в левой части уравнения: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𝟏𝟎</m:t>
                      </m:r>
                      <m:r>
                        <a:rPr lang="en-US" sz="2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𝟗𝟎</m:t>
                      </m:r>
                      <m:r>
                        <a:rPr lang="en-US" sz="28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𝟕</m:t>
                      </m:r>
                    </m:oMath>
                  </m:oMathPara>
                </a14:m>
                <a:endParaRPr lang="ru-RU" sz="2800" b="1" dirty="0">
                  <a:solidFill>
                    <a:srgbClr val="002060"/>
                  </a:solidFill>
                  <a:latin typeface="Franklin Gothic Book" panose="020B0503020102020204" pitchFamily="34" charset="0"/>
                </a:endParaRP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848FDCA-B318-471C-0293-B3201730B4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0327" y="2923524"/>
                <a:ext cx="6661519" cy="892552"/>
              </a:xfrm>
              <a:prstGeom prst="rect">
                <a:avLst/>
              </a:prstGeom>
              <a:blipFill>
                <a:blip r:embed="rId6"/>
                <a:stretch>
                  <a:fillRect t="-563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411D567-56E9-5414-CBA2-BCEB41712373}"/>
                  </a:ext>
                </a:extLst>
              </p:cNvPr>
              <p:cNvSpPr txBox="1"/>
              <p:nvPr/>
            </p:nvSpPr>
            <p:spPr>
              <a:xfrm>
                <a:off x="2625384" y="3894051"/>
                <a:ext cx="7601504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400" dirty="0">
                    <a:latin typeface="Franklin Gothic Book" panose="020B0503020102020204" pitchFamily="34" charset="0"/>
                  </a:rPr>
                  <a:t>Перенесём слагаемое  </a:t>
                </a:r>
                <a14:m>
                  <m:oMath xmlns:m="http://schemas.openxmlformats.org/officeDocument/2006/math">
                    <m:r>
                      <a:rPr lang="ru-RU" sz="2400" i="1" dirty="0" smtClean="0">
                        <a:latin typeface="Cambria Math" panose="02040503050406030204" pitchFamily="18" charset="0"/>
                      </a:rPr>
                      <m:t>−90</m:t>
                    </m:r>
                  </m:oMath>
                </a14:m>
                <a:r>
                  <a:rPr lang="ru-RU" sz="2400" dirty="0">
                    <a:latin typeface="Franklin Gothic Book" panose="020B0503020102020204" pitchFamily="34" charset="0"/>
                  </a:rPr>
                  <a:t> в правую часть уравнения: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𝟏𝟎</m:t>
                      </m:r>
                      <m:r>
                        <a:rPr lang="en-US" sz="2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ru-RU" sz="2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2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𝟕</m:t>
                      </m:r>
                      <m:r>
                        <a:rPr lang="ru-RU" sz="2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ru-RU" sz="2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𝟗𝟎</m:t>
                      </m:r>
                    </m:oMath>
                  </m:oMathPara>
                </a14:m>
                <a:endParaRPr lang="ru-RU" sz="2800" b="1" dirty="0">
                  <a:solidFill>
                    <a:srgbClr val="002060"/>
                  </a:solidFill>
                  <a:latin typeface="Franklin Gothic Book" panose="020B0503020102020204" pitchFamily="34" charset="0"/>
                </a:endParaRP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411D567-56E9-5414-CBA2-BCEB417123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5384" y="3894051"/>
                <a:ext cx="7601504" cy="892552"/>
              </a:xfrm>
              <a:prstGeom prst="rect">
                <a:avLst/>
              </a:prstGeom>
              <a:blipFill>
                <a:blip r:embed="rId7"/>
                <a:stretch>
                  <a:fillRect l="-667" t="-5634" r="-8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EEF0C8F-D571-E200-8508-98BE412D4AF4}"/>
                  </a:ext>
                </a:extLst>
              </p:cNvPr>
              <p:cNvSpPr txBox="1"/>
              <p:nvPr/>
            </p:nvSpPr>
            <p:spPr>
              <a:xfrm>
                <a:off x="2499426" y="4784805"/>
                <a:ext cx="8133132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400" dirty="0">
                    <a:latin typeface="Franklin Gothic Book" panose="020B0503020102020204" pitchFamily="34" charset="0"/>
                  </a:rPr>
                  <a:t>Приведём подобные слагаемые в правой части уравнения: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𝟏𝟎</m:t>
                      </m:r>
                      <m:r>
                        <a:rPr lang="en-US" sz="2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ru-RU" sz="2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2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𝟗𝟕</m:t>
                      </m:r>
                    </m:oMath>
                  </m:oMathPara>
                </a14:m>
                <a:endParaRPr lang="ru-RU" sz="2800" b="1" dirty="0">
                  <a:solidFill>
                    <a:srgbClr val="002060"/>
                  </a:solidFill>
                  <a:latin typeface="Franklin Gothic Book" panose="020B0503020102020204" pitchFamily="34" charset="0"/>
                </a:endParaRPr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EEF0C8F-D571-E200-8508-98BE412D4A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9426" y="4784805"/>
                <a:ext cx="8133132" cy="892552"/>
              </a:xfrm>
              <a:prstGeom prst="rect">
                <a:avLst/>
              </a:prstGeom>
              <a:blipFill>
                <a:blip r:embed="rId8"/>
                <a:stretch>
                  <a:fillRect l="-779" t="-5634" r="-77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DF80CD0-4B2A-66E3-8653-629748B5BC98}"/>
                  </a:ext>
                </a:extLst>
              </p:cNvPr>
              <p:cNvSpPr txBox="1"/>
              <p:nvPr/>
            </p:nvSpPr>
            <p:spPr>
              <a:xfrm>
                <a:off x="2499426" y="5675560"/>
                <a:ext cx="8133132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400" dirty="0">
                    <a:latin typeface="Franklin Gothic Book" panose="020B0503020102020204" pitchFamily="34" charset="0"/>
                  </a:rPr>
                  <a:t>Поделим обе части уравнения на 10: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ru-RU" sz="2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2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𝟗</m:t>
                      </m:r>
                      <m:r>
                        <a:rPr lang="ru-RU" sz="2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ru-RU" sz="2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𝟕</m:t>
                      </m:r>
                    </m:oMath>
                  </m:oMathPara>
                </a14:m>
                <a:endParaRPr lang="ru-RU" sz="2800" b="1" dirty="0">
                  <a:solidFill>
                    <a:srgbClr val="002060"/>
                  </a:solidFill>
                  <a:latin typeface="Franklin Gothic Book" panose="020B0503020102020204" pitchFamily="34" charset="0"/>
                </a:endParaRPr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DF80CD0-4B2A-66E3-8653-629748B5BC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9426" y="5675560"/>
                <a:ext cx="8133132" cy="892552"/>
              </a:xfrm>
              <a:prstGeom prst="rect">
                <a:avLst/>
              </a:prstGeom>
              <a:blipFill>
                <a:blip r:embed="rId9"/>
                <a:stretch>
                  <a:fillRect t="-422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9539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3" grpId="0"/>
      <p:bldP spid="12" grpId="0"/>
      <p:bldP spid="16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ОГЭ-2025 (математика). Задание №9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4" y="591588"/>
            <a:ext cx="438080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№1. Линейные уравнения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/>
              <p:nvPr/>
            </p:nvSpPr>
            <p:spPr>
              <a:xfrm>
                <a:off x="616559" y="1295915"/>
                <a:ext cx="10958882" cy="9541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lvl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kumimoji="0" lang="ru-RU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8) Найдите корень уравнения:</a:t>
                </a:r>
              </a:p>
              <a:p>
                <a:pPr marR="0" lvl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d>
                        <m:d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  <m:r>
                            <a:rPr kumimoji="0" lang="ru-RU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+4</m:t>
                          </m:r>
                        </m:e>
                      </m:d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ru-RU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−9</m:t>
                      </m:r>
                    </m:oMath>
                  </m:oMathPara>
                </a14:m>
                <a:endParaRPr kumimoji="0" lang="ru-RU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559" y="1295915"/>
                <a:ext cx="10958882" cy="954107"/>
              </a:xfrm>
              <a:prstGeom prst="rect">
                <a:avLst/>
              </a:prstGeom>
              <a:blipFill>
                <a:blip r:embed="rId5"/>
                <a:stretch>
                  <a:fillRect t="-78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90BEC363-76F2-49F1-3F42-BB6D9B304A78}"/>
              </a:ext>
            </a:extLst>
          </p:cNvPr>
          <p:cNvCxnSpPr>
            <a:cxnSpLocks/>
          </p:cNvCxnSpPr>
          <p:nvPr/>
        </p:nvCxnSpPr>
        <p:spPr>
          <a:xfrm>
            <a:off x="898452" y="2783993"/>
            <a:ext cx="1064527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32279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ОГЭ-2025 (математика). Задание №9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4" y="591588"/>
            <a:ext cx="438080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№1. Линейные уравнения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/>
              <p:nvPr/>
            </p:nvSpPr>
            <p:spPr>
              <a:xfrm>
                <a:off x="616559" y="1295915"/>
                <a:ext cx="10958882" cy="9541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lvl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kumimoji="0" lang="ru-RU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9) Найдите корень уравнения:</a:t>
                </a:r>
              </a:p>
              <a:p>
                <a:pPr marR="0" lvl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d>
                        <m:d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  <m:r>
                            <a:rPr kumimoji="0" lang="ru-RU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−8</m:t>
                          </m:r>
                        </m:e>
                      </m:d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ru-RU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−5</m:t>
                      </m:r>
                    </m:oMath>
                  </m:oMathPara>
                </a14:m>
                <a:endParaRPr kumimoji="0" lang="ru-RU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559" y="1295915"/>
                <a:ext cx="10958882" cy="954107"/>
              </a:xfrm>
              <a:prstGeom prst="rect">
                <a:avLst/>
              </a:prstGeom>
              <a:blipFill>
                <a:blip r:embed="rId5"/>
                <a:stretch>
                  <a:fillRect t="-78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90BEC363-76F2-49F1-3F42-BB6D9B304A78}"/>
              </a:ext>
            </a:extLst>
          </p:cNvPr>
          <p:cNvCxnSpPr>
            <a:cxnSpLocks/>
          </p:cNvCxnSpPr>
          <p:nvPr/>
        </p:nvCxnSpPr>
        <p:spPr>
          <a:xfrm>
            <a:off x="898452" y="2783993"/>
            <a:ext cx="1064527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99838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ОГЭ-2025 (математика). Задание №9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4" y="591588"/>
            <a:ext cx="438080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№1. Линейные уравнения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/>
              <p:nvPr/>
            </p:nvSpPr>
            <p:spPr>
              <a:xfrm>
                <a:off x="616559" y="1295915"/>
                <a:ext cx="10958882" cy="9541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lvl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lang="ru-RU" sz="280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10</a:t>
                </a:r>
                <a:r>
                  <a:rPr kumimoji="0" lang="ru-RU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) Найдите корень уравнения:</a:t>
                </a:r>
              </a:p>
              <a:p>
                <a:pPr marR="0" lvl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i="1" noProof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d>
                        <m:d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  <m:r>
                            <a:rPr kumimoji="0" lang="ru-RU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−2</m:t>
                          </m:r>
                        </m:e>
                      </m:d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ru-RU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−1</m:t>
                      </m:r>
                    </m:oMath>
                  </m:oMathPara>
                </a14:m>
                <a:endParaRPr kumimoji="0" lang="ru-RU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559" y="1295915"/>
                <a:ext cx="10958882" cy="954107"/>
              </a:xfrm>
              <a:prstGeom prst="rect">
                <a:avLst/>
              </a:prstGeom>
              <a:blipFill>
                <a:blip r:embed="rId5"/>
                <a:stretch>
                  <a:fillRect t="-78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90BEC363-76F2-49F1-3F42-BB6D9B304A78}"/>
              </a:ext>
            </a:extLst>
          </p:cNvPr>
          <p:cNvCxnSpPr>
            <a:cxnSpLocks/>
          </p:cNvCxnSpPr>
          <p:nvPr/>
        </p:nvCxnSpPr>
        <p:spPr>
          <a:xfrm>
            <a:off x="898452" y="2783993"/>
            <a:ext cx="1064527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08116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3" y="112662"/>
            <a:ext cx="926115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ОГЭ-2025 (математика). Задание №</a:t>
            </a:r>
            <a:r>
              <a:rPr kumimoji="0" lang="en-US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9</a:t>
            </a:r>
            <a:endParaRPr kumimoji="0" lang="ru-RU" sz="24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/>
              <a:uLnTx/>
              <a:uFillTx/>
              <a:latin typeface="Franklin Gothic Medium" panose="020B0603020102020204" pitchFamily="34" charset="0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9294" y="591588"/>
            <a:ext cx="761310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Краткая теоретическая информация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D39618D1-E87F-F6A8-17CF-B1860A4A82E9}"/>
              </a:ext>
            </a:extLst>
          </p:cNvPr>
          <p:cNvSpPr txBox="1">
            <a:spLocks/>
          </p:cNvSpPr>
          <p:nvPr/>
        </p:nvSpPr>
        <p:spPr>
          <a:xfrm>
            <a:off x="2956748" y="1517055"/>
            <a:ext cx="6278503" cy="10492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Franklin Gothic Book" panose="020B0503020102020204" pitchFamily="34" charset="0"/>
                <a:ea typeface="+mj-ea"/>
                <a:cs typeface="+mj-cs"/>
              </a:rPr>
              <a:t>Квадратные уравнения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0B062BD-4CC8-6B25-797A-4F78DE2ABEAA}"/>
                  </a:ext>
                </a:extLst>
              </p:cNvPr>
              <p:cNvSpPr txBox="1"/>
              <p:nvPr/>
            </p:nvSpPr>
            <p:spPr>
              <a:xfrm>
                <a:off x="1304375" y="3030092"/>
                <a:ext cx="9776801" cy="7218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r>
                  <a:rPr kumimoji="0" lang="ru-RU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уравнения вида </a:t>
                </a:r>
                <a14:m>
                  <m:oMath xmlns:m="http://schemas.openxmlformats.org/officeDocument/2006/math">
                    <m:r>
                      <a:rPr kumimoji="0" lang="en-US" sz="40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𝒂</m:t>
                    </m:r>
                    <m:sSup>
                      <m:sSupPr>
                        <m:ctrlPr>
                          <a:rPr kumimoji="0" lang="en-US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𝒙</m:t>
                        </m:r>
                      </m:e>
                      <m:sup>
                        <m:r>
                          <a:rPr kumimoji="0" lang="en-US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sup>
                    </m:sSup>
                    <m:r>
                      <a:rPr kumimoji="0" lang="en-US" sz="40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r>
                      <a:rPr kumimoji="0" lang="en-US" sz="40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𝒃𝒙</m:t>
                    </m:r>
                    <m:r>
                      <a:rPr kumimoji="0" lang="en-US" sz="40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r>
                      <a:rPr kumimoji="0" lang="en-US" sz="40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𝒄</m:t>
                    </m:r>
                    <m:r>
                      <a:rPr kumimoji="0" lang="en-US" sz="40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40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𝟎</m:t>
                    </m:r>
                  </m:oMath>
                </a14:m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, </a:t>
                </a:r>
                <a:r>
                  <a:rPr kumimoji="0" lang="ru-RU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где </a:t>
                </a:r>
                <a14:m>
                  <m:oMath xmlns:m="http://schemas.openxmlformats.org/officeDocument/2006/math">
                    <m:r>
                      <a:rPr lang="en-US" sz="36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36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ru-RU" sz="36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kumimoji="0" lang="ru-RU" sz="3600" b="0" i="0" u="none" strike="noStrike" kern="1200" cap="none" spc="0" normalizeH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. </a:t>
                </a:r>
                <a:r>
                  <a:rPr kumimoji="0" lang="ru-RU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0B062BD-4CC8-6B25-797A-4F78DE2ABE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4375" y="3030092"/>
                <a:ext cx="9776801" cy="721801"/>
              </a:xfrm>
              <a:prstGeom prst="rect">
                <a:avLst/>
              </a:prstGeom>
              <a:blipFill>
                <a:blip r:embed="rId5"/>
                <a:stretch>
                  <a:fillRect l="-778" t="-3448" r="-2075" b="-2758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82797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3" y="112662"/>
            <a:ext cx="926115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ОГЭ-2025 (математика). Задание №</a:t>
            </a:r>
            <a:r>
              <a:rPr kumimoji="0" lang="en-US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9</a:t>
            </a:r>
            <a:endParaRPr kumimoji="0" lang="ru-RU" sz="24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/>
              <a:uLnTx/>
              <a:uFillTx/>
              <a:latin typeface="Franklin Gothic Medium" panose="020B0603020102020204" pitchFamily="34" charset="0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9294" y="591588"/>
            <a:ext cx="761310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Краткая теоретическая информация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D39618D1-E87F-F6A8-17CF-B1860A4A82E9}"/>
              </a:ext>
            </a:extLst>
          </p:cNvPr>
          <p:cNvSpPr txBox="1">
            <a:spLocks/>
          </p:cNvSpPr>
          <p:nvPr/>
        </p:nvSpPr>
        <p:spPr>
          <a:xfrm>
            <a:off x="2956748" y="1517055"/>
            <a:ext cx="6278503" cy="10492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Franklin Gothic Book" panose="020B0503020102020204" pitchFamily="34" charset="0"/>
                <a:ea typeface="+mj-ea"/>
                <a:cs typeface="+mj-cs"/>
              </a:rPr>
              <a:t>Квадратные уравнения</a:t>
            </a:r>
          </a:p>
        </p:txBody>
      </p: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998137BA-8F48-EF74-AC94-B4DE87EAECA8}"/>
              </a:ext>
            </a:extLst>
          </p:cNvPr>
          <p:cNvCxnSpPr>
            <a:cxnSpLocks/>
            <a:endCxn id="12" idx="0"/>
          </p:cNvCxnSpPr>
          <p:nvPr/>
        </p:nvCxnSpPr>
        <p:spPr>
          <a:xfrm flipH="1">
            <a:off x="2956748" y="2239164"/>
            <a:ext cx="1822082" cy="656631"/>
          </a:xfrm>
          <a:prstGeom prst="straightConnector1">
            <a:avLst/>
          </a:prstGeom>
          <a:ln w="38100">
            <a:solidFill>
              <a:srgbClr val="C0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9BCAECE1-BB0B-C2A0-B16D-F282755E54B3}"/>
              </a:ext>
            </a:extLst>
          </p:cNvPr>
          <p:cNvCxnSpPr>
            <a:cxnSpLocks/>
            <a:endCxn id="14" idx="0"/>
          </p:cNvCxnSpPr>
          <p:nvPr/>
        </p:nvCxnSpPr>
        <p:spPr>
          <a:xfrm>
            <a:off x="7413171" y="2239164"/>
            <a:ext cx="1822080" cy="634860"/>
          </a:xfrm>
          <a:prstGeom prst="straightConnector1">
            <a:avLst/>
          </a:prstGeom>
          <a:ln w="38100">
            <a:solidFill>
              <a:srgbClr val="C0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B79C03BA-B57B-AED9-CCA0-B06051917C3C}"/>
              </a:ext>
            </a:extLst>
          </p:cNvPr>
          <p:cNvSpPr txBox="1"/>
          <p:nvPr/>
        </p:nvSpPr>
        <p:spPr>
          <a:xfrm>
            <a:off x="2221962" y="2895795"/>
            <a:ext cx="14695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>
                <a:solidFill>
                  <a:srgbClr val="C00000"/>
                </a:solidFill>
                <a:latin typeface="Franklin Gothic Book" panose="020B0503020102020204" pitchFamily="34" charset="0"/>
              </a:rPr>
              <a:t>полные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AEF506F-C1EA-D6B1-1FD1-837F2F09A022}"/>
              </a:ext>
            </a:extLst>
          </p:cNvPr>
          <p:cNvSpPr txBox="1"/>
          <p:nvPr/>
        </p:nvSpPr>
        <p:spPr>
          <a:xfrm>
            <a:off x="8245877" y="2874024"/>
            <a:ext cx="19787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>
                <a:solidFill>
                  <a:srgbClr val="C00000"/>
                </a:solidFill>
                <a:latin typeface="Franklin Gothic Book" panose="020B0503020102020204" pitchFamily="34" charset="0"/>
              </a:rPr>
              <a:t>неполные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77B427B-9757-D429-4754-E513A6130C0F}"/>
                  </a:ext>
                </a:extLst>
              </p:cNvPr>
              <p:cNvSpPr txBox="1"/>
              <p:nvPr/>
            </p:nvSpPr>
            <p:spPr>
              <a:xfrm>
                <a:off x="788493" y="3438986"/>
                <a:ext cx="2903040" cy="77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kumimoji="0" lang="en-US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𝒂</m:t>
                    </m:r>
                    <m:sSup>
                      <m:sSupPr>
                        <m:ctrlPr>
                          <a:rPr kumimoji="0" lang="en-US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𝒙</m:t>
                        </m:r>
                      </m:e>
                      <m:sup>
                        <m:r>
                          <a:rPr kumimoji="0" lang="en-US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sup>
                    </m:sSup>
                    <m:r>
                      <a:rPr kumimoji="0" lang="en-US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r>
                      <a:rPr kumimoji="0" lang="en-US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𝒃𝒙</m:t>
                    </m:r>
                    <m:r>
                      <a:rPr kumimoji="0" lang="en-US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r>
                      <a:rPr kumimoji="0" lang="en-US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𝒄</m:t>
                    </m:r>
                    <m:r>
                      <a:rPr kumimoji="0" lang="en-US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𝟎</m:t>
                    </m:r>
                  </m:oMath>
                </a14:m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Franklin Gothic Book" panose="020B0503020102020204" pitchFamily="34" charset="0"/>
                  </a:rPr>
                  <a:t>, </a:t>
                </a:r>
                <a:r>
                  <a:rPr kumimoji="0" lang="ru-RU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uLnTx/>
                    <a:uFillTx/>
                    <a:latin typeface="Franklin Gothic Book" panose="020B0503020102020204" pitchFamily="34" charset="0"/>
                  </a:rPr>
                  <a:t>где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2000" b="1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ru-RU" sz="2000" b="1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ru-RU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2000" b="1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ru-RU" sz="2000" b="1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2000" b="1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ru-RU" sz="2000" b="1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endParaRPr lang="ru-RU" sz="2000" dirty="0"/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77B427B-9757-D429-4754-E513A6130C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493" y="3438986"/>
                <a:ext cx="2903040" cy="777777"/>
              </a:xfrm>
              <a:prstGeom prst="rect">
                <a:avLst/>
              </a:prstGeom>
              <a:blipFill>
                <a:blip r:embed="rId5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id="{1C7A8F96-B2BA-D372-B281-777BF6320852}"/>
              </a:ext>
            </a:extLst>
          </p:cNvPr>
          <p:cNvCxnSpPr>
            <a:cxnSpLocks/>
            <a:endCxn id="27" idx="0"/>
          </p:cNvCxnSpPr>
          <p:nvPr/>
        </p:nvCxnSpPr>
        <p:spPr>
          <a:xfrm flipH="1">
            <a:off x="6877862" y="3397244"/>
            <a:ext cx="1429675" cy="652119"/>
          </a:xfrm>
          <a:prstGeom prst="straightConnector1">
            <a:avLst/>
          </a:prstGeom>
          <a:ln w="38100">
            <a:solidFill>
              <a:srgbClr val="C0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>
            <a:extLst>
              <a:ext uri="{FF2B5EF4-FFF2-40B4-BE49-F238E27FC236}">
                <a16:creationId xmlns:a16="http://schemas.microsoft.com/office/drawing/2014/main" id="{C8669C5F-DCD4-207C-580D-842E2FF00C08}"/>
              </a:ext>
            </a:extLst>
          </p:cNvPr>
          <p:cNvCxnSpPr>
            <a:cxnSpLocks/>
            <a:endCxn id="31" idx="0"/>
          </p:cNvCxnSpPr>
          <p:nvPr/>
        </p:nvCxnSpPr>
        <p:spPr>
          <a:xfrm>
            <a:off x="10047648" y="3397244"/>
            <a:ext cx="772152" cy="634860"/>
          </a:xfrm>
          <a:prstGeom prst="straightConnector1">
            <a:avLst/>
          </a:prstGeom>
          <a:ln w="38100">
            <a:solidFill>
              <a:srgbClr val="C0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>
            <a:extLst>
              <a:ext uri="{FF2B5EF4-FFF2-40B4-BE49-F238E27FC236}">
                <a16:creationId xmlns:a16="http://schemas.microsoft.com/office/drawing/2014/main" id="{65CFAC92-BF3D-3396-69E9-684A6E2DE7B0}"/>
              </a:ext>
            </a:extLst>
          </p:cNvPr>
          <p:cNvCxnSpPr>
            <a:cxnSpLocks/>
            <a:stCxn id="14" idx="2"/>
            <a:endCxn id="28" idx="0"/>
          </p:cNvCxnSpPr>
          <p:nvPr/>
        </p:nvCxnSpPr>
        <p:spPr>
          <a:xfrm flipH="1">
            <a:off x="8991053" y="3397244"/>
            <a:ext cx="244198" cy="1554812"/>
          </a:xfrm>
          <a:prstGeom prst="straightConnector1">
            <a:avLst/>
          </a:prstGeom>
          <a:ln w="38100">
            <a:solidFill>
              <a:srgbClr val="C0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271DE070-4A43-C5BF-B953-BC0E90190A40}"/>
                  </a:ext>
                </a:extLst>
              </p:cNvPr>
              <p:cNvSpPr txBox="1"/>
              <p:nvPr/>
            </p:nvSpPr>
            <p:spPr>
              <a:xfrm>
                <a:off x="5821266" y="4049363"/>
                <a:ext cx="2113191" cy="77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2000" b="1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1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2000" b="1" i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Franklin Gothic Book" panose="020B05030201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2000" b="1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ru-RU" sz="2000" b="1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endParaRPr lang="en-US" sz="2000" b="1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Franklin Gothic Book" panose="020B050302010202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sSup>
                        <m:sSupPr>
                          <m:ctrlPr>
                            <a:rPr lang="en-US" sz="2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2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4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𝒃𝒙</m:t>
                      </m:r>
                      <m:r>
                        <a:rPr lang="en-US" sz="24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ru-RU" sz="2400" b="1" i="1" dirty="0">
                  <a:solidFill>
                    <a:srgbClr val="002060"/>
                  </a:solidFill>
                  <a:latin typeface="Franklin Gothic Book" panose="020B0503020102020204" pitchFamily="34" charset="0"/>
                </a:endParaRPr>
              </a:p>
            </p:txBody>
          </p:sp>
        </mc:Choice>
        <mc:Fallback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271DE070-4A43-C5BF-B953-BC0E90190A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1266" y="4049363"/>
                <a:ext cx="2113191" cy="777777"/>
              </a:xfrm>
              <a:prstGeom prst="rect">
                <a:avLst/>
              </a:prstGeom>
              <a:blipFill>
                <a:blip r:embed="rId6"/>
                <a:stretch>
                  <a:fillRect t="-317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159B1846-83E7-2EA1-C922-88EB32EE9BB9}"/>
                  </a:ext>
                </a:extLst>
              </p:cNvPr>
              <p:cNvSpPr txBox="1"/>
              <p:nvPr/>
            </p:nvSpPr>
            <p:spPr>
              <a:xfrm>
                <a:off x="7934457" y="4952056"/>
                <a:ext cx="2113191" cy="77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2000" b="1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sz="2000" b="1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2000" b="1" i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Franklin Gothic Book" panose="020B05030201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2000" b="1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ru-RU" sz="2000" b="1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endParaRPr lang="en-US" sz="2000" b="1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Franklin Gothic Book" panose="020B050302010202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sSup>
                        <m:sSupPr>
                          <m:ctrlPr>
                            <a:rPr lang="en-US" sz="2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2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4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sz="24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ru-RU" sz="2400" b="1" i="1" dirty="0">
                  <a:solidFill>
                    <a:srgbClr val="002060"/>
                  </a:solidFill>
                  <a:latin typeface="Franklin Gothic Book" panose="020B0503020102020204" pitchFamily="34" charset="0"/>
                </a:endParaRPr>
              </a:p>
            </p:txBody>
          </p:sp>
        </mc:Choice>
        <mc:Fallback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159B1846-83E7-2EA1-C922-88EB32EE9B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4457" y="4952056"/>
                <a:ext cx="2113191" cy="777777"/>
              </a:xfrm>
              <a:prstGeom prst="rect">
                <a:avLst/>
              </a:prstGeom>
              <a:blipFill>
                <a:blip r:embed="rId7"/>
                <a:stretch>
                  <a:fillRect t="-317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E98A45C-5398-6B4A-F2A7-DFF26593AD8C}"/>
                  </a:ext>
                </a:extLst>
              </p:cNvPr>
              <p:cNvSpPr txBox="1"/>
              <p:nvPr/>
            </p:nvSpPr>
            <p:spPr>
              <a:xfrm>
                <a:off x="9763204" y="4032104"/>
                <a:ext cx="2113191" cy="77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2000" b="1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000" b="1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2000" b="1" i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Franklin Gothic Book" panose="020B05030201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2000" b="1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ru-RU" sz="2000" b="1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endParaRPr lang="en-US" sz="2000" b="1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Franklin Gothic Book" panose="020B050302010202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sSup>
                        <m:sSupPr>
                          <m:ctrlPr>
                            <a:rPr lang="en-US" sz="2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2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4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ru-RU" sz="2400" b="1" i="1" dirty="0">
                  <a:solidFill>
                    <a:srgbClr val="002060"/>
                  </a:solidFill>
                  <a:latin typeface="Franklin Gothic Book" panose="020B0503020102020204" pitchFamily="34" charset="0"/>
                </a:endParaRPr>
              </a:p>
            </p:txBody>
          </p:sp>
        </mc:Choice>
        <mc:Fallback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E98A45C-5398-6B4A-F2A7-DFF26593AD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3204" y="4032104"/>
                <a:ext cx="2113191" cy="777777"/>
              </a:xfrm>
              <a:prstGeom prst="rect">
                <a:avLst/>
              </a:prstGeom>
              <a:blipFill>
                <a:blip r:embed="rId8"/>
                <a:stretch>
                  <a:fillRect t="-483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5020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3" y="112662"/>
            <a:ext cx="926115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ОГЭ-2025 (математика). Задание №</a:t>
            </a:r>
            <a:r>
              <a:rPr kumimoji="0" lang="en-US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9</a:t>
            </a:r>
            <a:endParaRPr kumimoji="0" lang="ru-RU" sz="24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/>
              <a:uLnTx/>
              <a:uFillTx/>
              <a:latin typeface="Franklin Gothic Medium" panose="020B0603020102020204" pitchFamily="34" charset="0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9294" y="591588"/>
            <a:ext cx="761310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Краткая теоретическая информация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149278" y="6365964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D39618D1-E87F-F6A8-17CF-B1860A4A82E9}"/>
              </a:ext>
            </a:extLst>
          </p:cNvPr>
          <p:cNvSpPr txBox="1">
            <a:spLocks/>
          </p:cNvSpPr>
          <p:nvPr/>
        </p:nvSpPr>
        <p:spPr>
          <a:xfrm>
            <a:off x="322579" y="1125769"/>
            <a:ext cx="11379563" cy="63446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dirty="0">
                <a:solidFill>
                  <a:srgbClr val="C00000"/>
                </a:solidFill>
                <a:latin typeface="Franklin Gothic Book" panose="020B0503020102020204" pitchFamily="34" charset="0"/>
              </a:rPr>
              <a:t>Решение неполных квадратных уравнений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Franklin Gothic Book" panose="020B0503020102020204" pitchFamily="34" charset="0"/>
              <a:ea typeface="+mj-ea"/>
              <a:cs typeface="+mj-cs"/>
            </a:endParaRPr>
          </a:p>
        </p:txBody>
      </p: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id="{1C7A8F96-B2BA-D372-B281-777BF6320852}"/>
              </a:ext>
            </a:extLst>
          </p:cNvPr>
          <p:cNvCxnSpPr>
            <a:cxnSpLocks/>
          </p:cNvCxnSpPr>
          <p:nvPr/>
        </p:nvCxnSpPr>
        <p:spPr>
          <a:xfrm flipH="1">
            <a:off x="2209801" y="1674962"/>
            <a:ext cx="883480" cy="495274"/>
          </a:xfrm>
          <a:prstGeom prst="straightConnector1">
            <a:avLst/>
          </a:prstGeom>
          <a:ln w="38100">
            <a:solidFill>
              <a:srgbClr val="C0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>
            <a:extLst>
              <a:ext uri="{FF2B5EF4-FFF2-40B4-BE49-F238E27FC236}">
                <a16:creationId xmlns:a16="http://schemas.microsoft.com/office/drawing/2014/main" id="{C8669C5F-DCD4-207C-580D-842E2FF00C08}"/>
              </a:ext>
            </a:extLst>
          </p:cNvPr>
          <p:cNvCxnSpPr>
            <a:cxnSpLocks/>
          </p:cNvCxnSpPr>
          <p:nvPr/>
        </p:nvCxnSpPr>
        <p:spPr>
          <a:xfrm>
            <a:off x="9377128" y="1720784"/>
            <a:ext cx="772151" cy="449452"/>
          </a:xfrm>
          <a:prstGeom prst="straightConnector1">
            <a:avLst/>
          </a:prstGeom>
          <a:ln w="38100">
            <a:solidFill>
              <a:srgbClr val="C0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>
            <a:extLst>
              <a:ext uri="{FF2B5EF4-FFF2-40B4-BE49-F238E27FC236}">
                <a16:creationId xmlns:a16="http://schemas.microsoft.com/office/drawing/2014/main" id="{65CFAC92-BF3D-3396-69E9-684A6E2DE7B0}"/>
              </a:ext>
            </a:extLst>
          </p:cNvPr>
          <p:cNvCxnSpPr>
            <a:cxnSpLocks/>
          </p:cNvCxnSpPr>
          <p:nvPr/>
        </p:nvCxnSpPr>
        <p:spPr>
          <a:xfrm>
            <a:off x="6218099" y="1720784"/>
            <a:ext cx="0" cy="777406"/>
          </a:xfrm>
          <a:prstGeom prst="straightConnector1">
            <a:avLst/>
          </a:prstGeom>
          <a:ln w="38100">
            <a:solidFill>
              <a:srgbClr val="C0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271DE070-4A43-C5BF-B953-BC0E90190A40}"/>
                  </a:ext>
                </a:extLst>
              </p:cNvPr>
              <p:cNvSpPr txBox="1"/>
              <p:nvPr/>
            </p:nvSpPr>
            <p:spPr>
              <a:xfrm>
                <a:off x="789079" y="2260273"/>
                <a:ext cx="2113191" cy="777777"/>
              </a:xfrm>
              <a:prstGeom prst="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2000" b="1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1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2000" b="1" i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Franklin Gothic Book" panose="020B05030201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2000" b="1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ru-RU" sz="2000" b="1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endParaRPr lang="en-US" sz="2000" b="1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Franklin Gothic Book" panose="020B050302010202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sSup>
                        <m:sSupPr>
                          <m:ctrlPr>
                            <a:rPr lang="en-US" sz="2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2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4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𝒃𝒙</m:t>
                      </m:r>
                      <m:r>
                        <a:rPr lang="en-US" sz="24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ru-RU" sz="2400" b="1" i="1" dirty="0">
                  <a:solidFill>
                    <a:srgbClr val="002060"/>
                  </a:solidFill>
                  <a:latin typeface="Franklin Gothic Book" panose="020B0503020102020204" pitchFamily="34" charset="0"/>
                </a:endParaRPr>
              </a:p>
            </p:txBody>
          </p:sp>
        </mc:Choice>
        <mc:Fallback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271DE070-4A43-C5BF-B953-BC0E90190A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079" y="2260273"/>
                <a:ext cx="2113191" cy="777777"/>
              </a:xfrm>
              <a:prstGeom prst="rect">
                <a:avLst/>
              </a:prstGeom>
              <a:blipFill>
                <a:blip r:embed="rId5"/>
                <a:stretch>
                  <a:fillRect t="-317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159B1846-83E7-2EA1-C922-88EB32EE9BB9}"/>
                  </a:ext>
                </a:extLst>
              </p:cNvPr>
              <p:cNvSpPr txBox="1"/>
              <p:nvPr/>
            </p:nvSpPr>
            <p:spPr>
              <a:xfrm>
                <a:off x="5161503" y="2522070"/>
                <a:ext cx="2113191" cy="777777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2000" b="1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sz="2000" b="1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2000" b="1" i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Franklin Gothic Book" panose="020B05030201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2000" b="1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ru-RU" sz="2000" b="1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endParaRPr lang="en-US" sz="2000" b="1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Franklin Gothic Book" panose="020B050302010202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sSup>
                        <m:sSupPr>
                          <m:ctrlPr>
                            <a:rPr lang="en-US" sz="2400" b="1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2400" b="1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400" b="1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sz="2400" b="1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ru-RU" sz="2400" b="1" i="1" dirty="0">
                  <a:solidFill>
                    <a:schemeClr val="accent6">
                      <a:lumMod val="50000"/>
                    </a:schemeClr>
                  </a:solidFill>
                  <a:latin typeface="Franklin Gothic Book" panose="020B0503020102020204" pitchFamily="34" charset="0"/>
                </a:endParaRPr>
              </a:p>
            </p:txBody>
          </p:sp>
        </mc:Choice>
        <mc:Fallback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159B1846-83E7-2EA1-C922-88EB32EE9B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1503" y="2522070"/>
                <a:ext cx="2113191" cy="777777"/>
              </a:xfrm>
              <a:prstGeom prst="rect">
                <a:avLst/>
              </a:prstGeom>
              <a:blipFill>
                <a:blip r:embed="rId6"/>
                <a:stretch>
                  <a:fillRect t="-476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E98A45C-5398-6B4A-F2A7-DFF26593AD8C}"/>
                  </a:ext>
                </a:extLst>
              </p:cNvPr>
              <p:cNvSpPr txBox="1"/>
              <p:nvPr/>
            </p:nvSpPr>
            <p:spPr>
              <a:xfrm>
                <a:off x="9092683" y="2254565"/>
                <a:ext cx="2113191" cy="777777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2000" b="1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000" b="1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2000" b="1" i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Franklin Gothic Book" panose="020B05030201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2000" b="1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ru-RU" sz="2000" b="1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endParaRPr lang="en-US" sz="2000" b="1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Franklin Gothic Book" panose="020B050302010202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sSup>
                        <m:sSupPr>
                          <m:ctrlPr>
                            <a:rPr lang="en-US" sz="24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24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4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ru-RU" sz="2400" b="1" i="1" dirty="0">
                  <a:solidFill>
                    <a:schemeClr val="accent2">
                      <a:lumMod val="75000"/>
                    </a:schemeClr>
                  </a:solidFill>
                  <a:latin typeface="Franklin Gothic Book" panose="020B0503020102020204" pitchFamily="34" charset="0"/>
                </a:endParaRPr>
              </a:p>
            </p:txBody>
          </p:sp>
        </mc:Choice>
        <mc:Fallback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E98A45C-5398-6B4A-F2A7-DFF26593AD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2683" y="2254565"/>
                <a:ext cx="2113191" cy="777777"/>
              </a:xfrm>
              <a:prstGeom prst="rect">
                <a:avLst/>
              </a:prstGeom>
              <a:blipFill>
                <a:blip r:embed="rId7"/>
                <a:stretch>
                  <a:fillRect t="-476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7B1E7C8-7047-0057-4632-84E134D63D2E}"/>
                  </a:ext>
                </a:extLst>
              </p:cNvPr>
              <p:cNvSpPr txBox="1"/>
              <p:nvPr/>
            </p:nvSpPr>
            <p:spPr>
              <a:xfrm>
                <a:off x="191045" y="3154941"/>
                <a:ext cx="3695155" cy="2158668"/>
              </a:xfrm>
              <a:prstGeom prst="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342900" indent="-342900" algn="just">
                  <a:buAutoNum type="arabicParenR"/>
                </a:pPr>
                <a:r>
                  <a:rPr lang="ru-RU" dirty="0">
                    <a:latin typeface="Franklin Gothic Book" panose="020B0503020102020204" pitchFamily="34" charset="0"/>
                  </a:rPr>
                  <a:t>Выносим общий множитель за скобки в левой части уравнения;</a:t>
                </a:r>
              </a:p>
              <a:p>
                <a:pPr marL="342900" indent="-342900" algn="just">
                  <a:buAutoNum type="arabicParenR"/>
                </a:pPr>
                <a:r>
                  <a:rPr lang="ru-RU" dirty="0">
                    <a:latin typeface="Franklin Gothic Book" panose="020B0503020102020204" pitchFamily="34" charset="0"/>
                  </a:rPr>
                  <a:t>Разбиваем уравнение на равносильную совокупность двух уравнений</a:t>
                </a:r>
                <a:r>
                  <a:rPr lang="en-US" dirty="0">
                    <a:latin typeface="Franklin Gothic Book" panose="020B0503020102020204" pitchFamily="34" charset="0"/>
                  </a:rPr>
                  <a:t>;</a:t>
                </a:r>
              </a:p>
              <a:p>
                <a:pPr marL="342900" indent="-342900" algn="just">
                  <a:buAutoNum type="arabicParenR"/>
                </a:pPr>
                <a:r>
                  <a:rPr lang="ru-RU" dirty="0">
                    <a:latin typeface="Franklin Gothic Book" panose="020B0503020102020204" pitchFamily="34" charset="0"/>
                  </a:rPr>
                  <a:t>Получаем два решения</a:t>
                </a:r>
                <a:r>
                  <a:rPr lang="en-US" dirty="0">
                    <a:latin typeface="Franklin Gothic Book" panose="020B05030201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ru-RU" b="1" i="1" dirty="0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ru-RU" dirty="0">
                    <a:latin typeface="Franklin Gothic Book" panose="020B0503020102020204" pitchFamily="34" charset="0"/>
                  </a:rPr>
                  <a:t> и </a:t>
                </a:r>
                <a14:m>
                  <m:oMath xmlns:m="http://schemas.openxmlformats.org/officeDocument/2006/math">
                    <m:r>
                      <a:rPr lang="ru-RU" b="1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ru-RU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</m:num>
                      <m:den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den>
                    </m:f>
                  </m:oMath>
                </a14:m>
                <a:endParaRPr lang="ru-RU" b="1" dirty="0">
                  <a:latin typeface="Franklin Gothic Book" panose="020B0503020102020204" pitchFamily="34" charset="0"/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7B1E7C8-7047-0057-4632-84E134D63D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045" y="3154941"/>
                <a:ext cx="3695155" cy="2158668"/>
              </a:xfrm>
              <a:prstGeom prst="rect">
                <a:avLst/>
              </a:prstGeom>
              <a:blipFill>
                <a:blip r:embed="rId8"/>
                <a:stretch>
                  <a:fillRect l="-683" t="-1163" r="-136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C4EF0D5-F05E-D300-D46A-5C16F4FF6D49}"/>
                  </a:ext>
                </a:extLst>
              </p:cNvPr>
              <p:cNvSpPr txBox="1"/>
              <p:nvPr/>
            </p:nvSpPr>
            <p:spPr>
              <a:xfrm>
                <a:off x="191045" y="5430500"/>
                <a:ext cx="3488325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1" i="1" smtClean="0">
                          <a:latin typeface="Cambria Math" panose="02040503050406030204" pitchFamily="18" charset="0"/>
                        </a:rPr>
                        <m:t>𝟑</m:t>
                      </m:r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𝟏𝟖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b="1" dirty="0">
                  <a:latin typeface="Franklin Gothic Book" panose="020B0503020102020204" pitchFamily="34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−6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b="0" dirty="0">
                  <a:latin typeface="Franklin Gothic Book" panose="020B0503020102020204" pitchFamily="34" charset="0"/>
                  <a:ea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>
                    <a:latin typeface="Franklin Gothic Book" panose="020B0503020102020204" pitchFamily="34" charset="0"/>
                  </a:rPr>
                  <a:t> </a:t>
                </a:r>
                <a:r>
                  <a:rPr lang="ru-RU" dirty="0">
                    <a:latin typeface="Franklin Gothic Book" panose="020B0503020102020204" pitchFamily="34" charset="0"/>
                  </a:rPr>
                  <a:t>или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−6=0</m:t>
                    </m:r>
                  </m:oMath>
                </a14:m>
                <a:endParaRPr lang="en-US" dirty="0">
                  <a:latin typeface="Franklin Gothic Book" panose="020B0503020102020204" pitchFamily="34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b="0" i="1" u="sng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u="sng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>
                    <a:latin typeface="Franklin Gothic Book" panose="020B0503020102020204" pitchFamily="34" charset="0"/>
                  </a:rPr>
                  <a:t> </a:t>
                </a:r>
                <a:r>
                  <a:rPr lang="ru-RU" dirty="0">
                    <a:latin typeface="Franklin Gothic Book" panose="020B0503020102020204" pitchFamily="34" charset="0"/>
                  </a:rPr>
                  <a:t>или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endParaRPr lang="ru-RU" dirty="0">
                  <a:latin typeface="Franklin Gothic Book" panose="020B0503020102020204" pitchFamily="34" charset="0"/>
                </a:endParaRP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C4EF0D5-F05E-D300-D46A-5C16F4FF6D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045" y="5430500"/>
                <a:ext cx="3488325" cy="1200329"/>
              </a:xfrm>
              <a:prstGeom prst="rect">
                <a:avLst/>
              </a:prstGeom>
              <a:blipFill>
                <a:blip r:embed="rId9"/>
                <a:stretch>
                  <a:fillRect b="-72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06CB799-4B8C-D29B-774E-83B12D33AA00}"/>
                  </a:ext>
                </a:extLst>
              </p:cNvPr>
              <p:cNvSpPr txBox="1"/>
              <p:nvPr/>
            </p:nvSpPr>
            <p:spPr>
              <a:xfrm>
                <a:off x="4198749" y="3450632"/>
                <a:ext cx="4038697" cy="2134623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342900" indent="-342900">
                  <a:buAutoNum type="arabicParenR"/>
                </a:pPr>
                <a:r>
                  <a:rPr lang="ru-RU" dirty="0">
                    <a:latin typeface="Franklin Gothic Book" panose="020B0503020102020204" pitchFamily="34" charset="0"/>
                  </a:rPr>
                  <a:t>Переносим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en-US" dirty="0">
                    <a:latin typeface="Franklin Gothic Book" panose="020B0503020102020204" pitchFamily="34" charset="0"/>
                  </a:rPr>
                  <a:t> </a:t>
                </a:r>
                <a:r>
                  <a:rPr lang="ru-RU" dirty="0">
                    <a:latin typeface="Franklin Gothic Book" panose="020B0503020102020204" pitchFamily="34" charset="0"/>
                  </a:rPr>
                  <a:t>в правую часть уравнения;</a:t>
                </a:r>
              </a:p>
              <a:p>
                <a:pPr marL="342900" indent="-342900">
                  <a:buAutoNum type="arabicParenR"/>
                </a:pPr>
                <a:r>
                  <a:rPr lang="ru-RU" dirty="0">
                    <a:latin typeface="Franklin Gothic Book" panose="020B0503020102020204" pitchFamily="34" charset="0"/>
                  </a:rPr>
                  <a:t>Делим обе части уравнения на коэффициент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dirty="0">
                    <a:latin typeface="Franklin Gothic Book" panose="020B0503020102020204" pitchFamily="34" charset="0"/>
                  </a:rPr>
                  <a:t>;</a:t>
                </a:r>
              </a:p>
              <a:p>
                <a:pPr marL="342900" indent="-342900">
                  <a:buAutoNum type="arabicParenR"/>
                </a:pPr>
                <a:r>
                  <a:rPr lang="ru-RU" dirty="0">
                    <a:latin typeface="Franklin Gothic Book" panose="020B0503020102020204" pitchFamily="34" charset="0"/>
                  </a:rPr>
                  <a:t>Если </a:t>
                </a:r>
                <a14:m>
                  <m:oMath xmlns:m="http://schemas.openxmlformats.org/officeDocument/2006/math">
                    <m:r>
                      <a:rPr lang="ru-RU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>
                    <a:latin typeface="Franklin Gothic Book" panose="020B0503020102020204" pitchFamily="34" charset="0"/>
                  </a:rPr>
                  <a:t>, </a:t>
                </a:r>
                <a:r>
                  <a:rPr lang="ru-RU" dirty="0">
                    <a:latin typeface="Franklin Gothic Book" panose="020B0503020102020204" pitchFamily="34" charset="0"/>
                  </a:rPr>
                  <a:t>то получаем два решения: </a:t>
                </a:r>
                <a14:m>
                  <m:oMath xmlns:m="http://schemas.openxmlformats.org/officeDocument/2006/math">
                    <m:r>
                      <a:rPr lang="ru-RU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rad>
                      <m:radPr>
                        <m:degHide m:val="on"/>
                        <m:ctrlPr>
                          <a:rPr lang="ru-RU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𝒄</m:t>
                            </m:r>
                          </m:num>
                          <m:den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𝒂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b="1" dirty="0">
                    <a:latin typeface="Franklin Gothic Book" panose="020B0503020102020204" pitchFamily="34" charset="0"/>
                  </a:rPr>
                  <a:t> </a:t>
                </a:r>
                <a:r>
                  <a:rPr lang="en-US" dirty="0">
                    <a:latin typeface="Franklin Gothic Book" panose="020B0503020102020204" pitchFamily="34" charset="0"/>
                  </a:rPr>
                  <a:t>(</a:t>
                </a:r>
                <a:r>
                  <a:rPr lang="ru-RU" dirty="0">
                    <a:latin typeface="Franklin Gothic Book" panose="020B0503020102020204" pitchFamily="34" charset="0"/>
                  </a:rPr>
                  <a:t>иначе корней нет)</a:t>
                </a:r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06CB799-4B8C-D29B-774E-83B12D33AA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8749" y="3450632"/>
                <a:ext cx="4038697" cy="2134623"/>
              </a:xfrm>
              <a:prstGeom prst="rect">
                <a:avLst/>
              </a:prstGeom>
              <a:blipFill>
                <a:blip r:embed="rId10"/>
                <a:stretch>
                  <a:fillRect l="-940" t="-117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E7D7731-E51F-1028-1F78-B9C8360EAFA7}"/>
                  </a:ext>
                </a:extLst>
              </p:cNvPr>
              <p:cNvSpPr txBox="1"/>
              <p:nvPr/>
            </p:nvSpPr>
            <p:spPr>
              <a:xfrm>
                <a:off x="4473934" y="5657671"/>
                <a:ext cx="3488325" cy="12065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ru-RU" b="1" i="1" smtClean="0">
                          <a:latin typeface="Cambria Math" panose="02040503050406030204" pitchFamily="18" charset="0"/>
                        </a:rPr>
                        <m:t>𝟐</m:t>
                      </m:r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ru-RU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ru-RU" b="1" i="1" smtClean="0">
                          <a:latin typeface="Cambria Math" panose="02040503050406030204" pitchFamily="18" charset="0"/>
                        </a:rPr>
                        <m:t>𝟓𝟎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b="1" dirty="0">
                  <a:latin typeface="Franklin Gothic Book" panose="020B0503020102020204" pitchFamily="34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−2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=−50</m:t>
                      </m:r>
                    </m:oMath>
                  </m:oMathPara>
                </a14:m>
                <a:endParaRPr lang="en-US" b="0" dirty="0">
                  <a:latin typeface="Franklin Gothic Book" panose="020B0503020102020204" pitchFamily="34" charset="0"/>
                  <a:ea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=25</m:t>
                      </m:r>
                    </m:oMath>
                  </m:oMathPara>
                </a14:m>
                <a:endParaRPr lang="en-US" dirty="0">
                  <a:latin typeface="Franklin Gothic Book" panose="020B0503020102020204" pitchFamily="34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b="0" i="1" u="sng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u="sng" smtClean="0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en-US" dirty="0">
                    <a:latin typeface="Franklin Gothic Book" panose="020B0503020102020204" pitchFamily="34" charset="0"/>
                  </a:rPr>
                  <a:t> </a:t>
                </a:r>
                <a:r>
                  <a:rPr lang="ru-RU" dirty="0">
                    <a:latin typeface="Franklin Gothic Book" panose="020B0503020102020204" pitchFamily="34" charset="0"/>
                  </a:rPr>
                  <a:t>или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=−5</m:t>
                    </m:r>
                  </m:oMath>
                </a14:m>
                <a:endParaRPr lang="ru-RU" dirty="0">
                  <a:latin typeface="Franklin Gothic Book" panose="020B0503020102020204" pitchFamily="34" charset="0"/>
                </a:endParaRPr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E7D7731-E51F-1028-1F78-B9C8360EAF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3934" y="5657671"/>
                <a:ext cx="3488325" cy="1206549"/>
              </a:xfrm>
              <a:prstGeom prst="rect">
                <a:avLst/>
              </a:prstGeom>
              <a:blipFill>
                <a:blip r:embed="rId11"/>
                <a:stretch>
                  <a:fillRect b="-72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4F4B6DA-E06A-0A34-2301-73E7ECF7F668}"/>
                  </a:ext>
                </a:extLst>
              </p:cNvPr>
              <p:cNvSpPr txBox="1"/>
              <p:nvPr/>
            </p:nvSpPr>
            <p:spPr>
              <a:xfrm>
                <a:off x="8523410" y="3185836"/>
                <a:ext cx="3450961" cy="923330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342900" indent="-342900">
                  <a:buAutoNum type="arabicParenR"/>
                </a:pPr>
                <a:r>
                  <a:rPr lang="ru-RU" dirty="0">
                    <a:latin typeface="Franklin Gothic Book" panose="020B0503020102020204" pitchFamily="34" charset="0"/>
                  </a:rPr>
                  <a:t>Делим обе части уравнения на коэффициент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dirty="0">
                    <a:latin typeface="Franklin Gothic Book" panose="020B0503020102020204" pitchFamily="34" charset="0"/>
                  </a:rPr>
                  <a:t>;</a:t>
                </a:r>
              </a:p>
              <a:p>
                <a:pPr marL="342900" indent="-342900">
                  <a:buAutoNum type="arabicParenR"/>
                </a:pPr>
                <a:r>
                  <a:rPr lang="ru-RU" dirty="0">
                    <a:latin typeface="Franklin Gothic Book" panose="020B0503020102020204" pitchFamily="34" charset="0"/>
                  </a:rPr>
                  <a:t>Получаем одно решение</a:t>
                </a:r>
                <a:r>
                  <a:rPr lang="en-US" dirty="0">
                    <a:latin typeface="Franklin Gothic Book" panose="020B05030201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ru-RU" b="1" i="1" dirty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ru-RU" dirty="0">
                  <a:latin typeface="Franklin Gothic Book" panose="020B0503020102020204" pitchFamily="34" charset="0"/>
                </a:endParaRPr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4F4B6DA-E06A-0A34-2301-73E7ECF7F6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3410" y="3185836"/>
                <a:ext cx="3450961" cy="923330"/>
              </a:xfrm>
              <a:prstGeom prst="rect">
                <a:avLst/>
              </a:prstGeom>
              <a:blipFill>
                <a:blip r:embed="rId12"/>
                <a:stretch>
                  <a:fillRect l="-730" t="-2703" b="-945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4DB17F1-3818-FB39-D304-59F233CA623B}"/>
                  </a:ext>
                </a:extLst>
              </p:cNvPr>
              <p:cNvSpPr txBox="1"/>
              <p:nvPr/>
            </p:nvSpPr>
            <p:spPr>
              <a:xfrm>
                <a:off x="8597330" y="4223951"/>
                <a:ext cx="3488325" cy="929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1" i="1" smtClean="0">
                          <a:latin typeface="Cambria Math" panose="02040503050406030204" pitchFamily="18" charset="0"/>
                        </a:rPr>
                        <m:t>𝟕</m:t>
                      </m:r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b="1" dirty="0">
                  <a:latin typeface="Franklin Gothic Book" panose="020B0503020102020204" pitchFamily="34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>
                  <a:latin typeface="Franklin Gothic Book" panose="020B050302010202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u="sng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u="sng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ru-RU" dirty="0">
                  <a:latin typeface="Franklin Gothic Book" panose="020B0503020102020204" pitchFamily="34" charset="0"/>
                </a:endParaRPr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4DB17F1-3818-FB39-D304-59F233CA62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7330" y="4223951"/>
                <a:ext cx="3488325" cy="92955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2820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3" y="112662"/>
            <a:ext cx="926115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ОГЭ-2025 (математика). Задание №</a:t>
            </a:r>
            <a:r>
              <a:rPr kumimoji="0" lang="en-US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9</a:t>
            </a:r>
            <a:endParaRPr kumimoji="0" lang="ru-RU" sz="24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/>
              <a:uLnTx/>
              <a:uFillTx/>
              <a:latin typeface="Franklin Gothic Medium" panose="020B0603020102020204" pitchFamily="34" charset="0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9294" y="591588"/>
            <a:ext cx="761310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Краткая теоретическая информация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149278" y="6365964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D39618D1-E87F-F6A8-17CF-B1860A4A82E9}"/>
              </a:ext>
            </a:extLst>
          </p:cNvPr>
          <p:cNvSpPr txBox="1">
            <a:spLocks/>
          </p:cNvSpPr>
          <p:nvPr/>
        </p:nvSpPr>
        <p:spPr>
          <a:xfrm>
            <a:off x="322579" y="1125769"/>
            <a:ext cx="11379563" cy="63446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Franklin Gothic Book" panose="020B0503020102020204" pitchFamily="34" charset="0"/>
                <a:ea typeface="+mj-ea"/>
                <a:cs typeface="+mj-cs"/>
              </a:rPr>
              <a:t>Дискриминант и формулы корней квадратного уравнения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616B60D-D0B4-E936-A5A5-792BFCD0ED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4509" y="2311680"/>
            <a:ext cx="6259834" cy="4423616"/>
          </a:xfrm>
          <a:prstGeom prst="rect">
            <a:avLst/>
          </a:prstGeom>
          <a:ln w="12700">
            <a:noFill/>
          </a:ln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90E4F824-7089-5FB5-3FCF-84EB8D3F35AC}"/>
              </a:ext>
            </a:extLst>
          </p:cNvPr>
          <p:cNvSpPr/>
          <p:nvPr/>
        </p:nvSpPr>
        <p:spPr>
          <a:xfrm>
            <a:off x="364509" y="2877190"/>
            <a:ext cx="1965034" cy="32992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>
            <a:extLst>
              <a:ext uri="{FF2B5EF4-FFF2-40B4-BE49-F238E27FC236}">
                <a16:creationId xmlns:a16="http://schemas.microsoft.com/office/drawing/2014/main" id="{47AEDD69-162B-5B1A-EC61-9BCBFEBBBAB4}"/>
              </a:ext>
            </a:extLst>
          </p:cNvPr>
          <p:cNvSpPr/>
          <p:nvPr/>
        </p:nvSpPr>
        <p:spPr>
          <a:xfrm>
            <a:off x="2329543" y="2677886"/>
            <a:ext cx="925286" cy="1360714"/>
          </a:xfrm>
          <a:custGeom>
            <a:avLst/>
            <a:gdLst>
              <a:gd name="connsiteX0" fmla="*/ 0 w 925286"/>
              <a:gd name="connsiteY0" fmla="*/ 185057 h 1360714"/>
              <a:gd name="connsiteX1" fmla="*/ 925286 w 925286"/>
              <a:gd name="connsiteY1" fmla="*/ 0 h 1360714"/>
              <a:gd name="connsiteX2" fmla="*/ 925286 w 925286"/>
              <a:gd name="connsiteY2" fmla="*/ 1360714 h 1360714"/>
              <a:gd name="connsiteX3" fmla="*/ 10886 w 925286"/>
              <a:gd name="connsiteY3" fmla="*/ 533400 h 1360714"/>
              <a:gd name="connsiteX4" fmla="*/ 0 w 925286"/>
              <a:gd name="connsiteY4" fmla="*/ 185057 h 1360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5286" h="1360714">
                <a:moveTo>
                  <a:pt x="0" y="185057"/>
                </a:moveTo>
                <a:lnTo>
                  <a:pt x="925286" y="0"/>
                </a:lnTo>
                <a:lnTo>
                  <a:pt x="925286" y="1360714"/>
                </a:lnTo>
                <a:lnTo>
                  <a:pt x="10886" y="533400"/>
                </a:lnTo>
                <a:lnTo>
                  <a:pt x="0" y="185057"/>
                </a:lnTo>
                <a:close/>
              </a:path>
            </a:pathLst>
          </a:cu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F2D1F4E-C2E1-48A5-6B54-CE217825474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56011" y="2683016"/>
            <a:ext cx="5130800" cy="1346200"/>
          </a:xfrm>
          <a:prstGeom prst="rect">
            <a:avLst/>
          </a:prstGeom>
          <a:ln>
            <a:solidFill>
              <a:srgbClr val="C00000"/>
            </a:solidFill>
          </a:ln>
        </p:spPr>
      </p:pic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594619E1-E8DD-B9E0-6A89-293F10C72BDB}"/>
              </a:ext>
            </a:extLst>
          </p:cNvPr>
          <p:cNvGrpSpPr/>
          <p:nvPr/>
        </p:nvGrpSpPr>
        <p:grpSpPr>
          <a:xfrm>
            <a:off x="8589377" y="2525855"/>
            <a:ext cx="3278154" cy="1743577"/>
            <a:chOff x="8589377" y="2525855"/>
            <a:chExt cx="3278154" cy="1743577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3D5DA4A1-0703-57B8-849B-A87AA2DA5897}"/>
                    </a:ext>
                  </a:extLst>
                </p:cNvPr>
                <p:cNvSpPr txBox="1"/>
                <p:nvPr/>
              </p:nvSpPr>
              <p:spPr>
                <a:xfrm>
                  <a:off x="8589377" y="2525855"/>
                  <a:ext cx="3278154" cy="461665"/>
                </a:xfrm>
                <a:prstGeom prst="rect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𝑫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</m:oMath>
                  </a14:m>
                  <a:r>
                    <a:rPr lang="en-US" sz="2400" dirty="0"/>
                    <a:t> </a:t>
                  </a:r>
                  <a:r>
                    <a:rPr lang="ru-RU" sz="2400" dirty="0">
                      <a:latin typeface="Franklin Gothic Book" panose="020B0503020102020204" pitchFamily="34" charset="0"/>
                    </a:rPr>
                    <a:t>два корня</a:t>
                  </a:r>
                </a:p>
              </p:txBody>
            </p:sp>
          </mc:Choice>
          <mc:Fallback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3D5DA4A1-0703-57B8-849B-A87AA2DA589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89377" y="2525855"/>
                  <a:ext cx="3278154" cy="461665"/>
                </a:xfrm>
                <a:prstGeom prst="rect">
                  <a:avLst/>
                </a:prstGeom>
                <a:blipFill>
                  <a:blip r:embed="rId8"/>
                  <a:stretch>
                    <a:fillRect t="-10526" b="-28947"/>
                  </a:stretch>
                </a:blipFill>
                <a:ln>
                  <a:solidFill>
                    <a:srgbClr val="C00000"/>
                  </a:solidFill>
                </a:ln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B2650EBB-138C-860C-9962-9B70A481DF2E}"/>
                    </a:ext>
                  </a:extLst>
                </p:cNvPr>
                <p:cNvSpPr txBox="1"/>
                <p:nvPr/>
              </p:nvSpPr>
              <p:spPr>
                <a:xfrm>
                  <a:off x="8589377" y="3147253"/>
                  <a:ext cx="3278154" cy="461665"/>
                </a:xfrm>
                <a:prstGeom prst="rect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𝑫</m:t>
                      </m:r>
                      <m:r>
                        <a:rPr lang="ru-RU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</m:oMath>
                  </a14:m>
                  <a:r>
                    <a:rPr lang="en-US" sz="2400" dirty="0"/>
                    <a:t> </a:t>
                  </a:r>
                  <a:r>
                    <a:rPr lang="ru-RU" sz="2400" dirty="0">
                      <a:latin typeface="Franklin Gothic Book" panose="020B0503020102020204" pitchFamily="34" charset="0"/>
                    </a:rPr>
                    <a:t>один корень</a:t>
                  </a:r>
                </a:p>
              </p:txBody>
            </p:sp>
          </mc:Choice>
          <mc:Fallback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B2650EBB-138C-860C-9962-9B70A481DF2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89377" y="3147253"/>
                  <a:ext cx="3278154" cy="461665"/>
                </a:xfrm>
                <a:prstGeom prst="rect">
                  <a:avLst/>
                </a:prstGeom>
                <a:blipFill>
                  <a:blip r:embed="rId9"/>
                  <a:stretch>
                    <a:fillRect t="-10526" r="-383" b="-28947"/>
                  </a:stretch>
                </a:blipFill>
                <a:ln>
                  <a:solidFill>
                    <a:srgbClr val="C00000"/>
                  </a:solidFill>
                </a:ln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24CBCA04-1680-0F8C-E452-7EE43FEBBC43}"/>
                    </a:ext>
                  </a:extLst>
                </p:cNvPr>
                <p:cNvSpPr txBox="1"/>
                <p:nvPr/>
              </p:nvSpPr>
              <p:spPr>
                <a:xfrm>
                  <a:off x="8589377" y="3807767"/>
                  <a:ext cx="3221253" cy="461665"/>
                </a:xfrm>
                <a:prstGeom prst="rect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𝑫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</m:oMath>
                  </a14:m>
                  <a:r>
                    <a:rPr lang="en-US" sz="2400" dirty="0"/>
                    <a:t> </a:t>
                  </a:r>
                  <a:r>
                    <a:rPr lang="ru-RU" sz="2400" dirty="0">
                      <a:latin typeface="Franklin Gothic Book" panose="020B0503020102020204" pitchFamily="34" charset="0"/>
                    </a:rPr>
                    <a:t>нет корней</a:t>
                  </a:r>
                </a:p>
              </p:txBody>
            </p:sp>
          </mc:Choice>
          <mc:Fallback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24CBCA04-1680-0F8C-E452-7EE43FEBBC4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89377" y="3807767"/>
                  <a:ext cx="3221253" cy="461665"/>
                </a:xfrm>
                <a:prstGeom prst="rect">
                  <a:avLst/>
                </a:prstGeom>
                <a:blipFill>
                  <a:blip r:embed="rId10"/>
                  <a:stretch>
                    <a:fillRect t="-7895" b="-28947"/>
                  </a:stretch>
                </a:blipFill>
                <a:ln>
                  <a:solidFill>
                    <a:srgbClr val="C00000"/>
                  </a:solidFill>
                </a:ln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409160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3" y="112662"/>
            <a:ext cx="926115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ОГЭ-2025 (математика). Задание №</a:t>
            </a:r>
            <a:r>
              <a:rPr kumimoji="0" lang="en-US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9</a:t>
            </a:r>
            <a:endParaRPr kumimoji="0" lang="ru-RU" sz="24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/>
              <a:uLnTx/>
              <a:uFillTx/>
              <a:latin typeface="Franklin Gothic Medium" panose="020B0603020102020204" pitchFamily="34" charset="0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9294" y="591588"/>
            <a:ext cx="761310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Краткая теоретическая информация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D39618D1-E87F-F6A8-17CF-B1860A4A82E9}"/>
              </a:ext>
            </a:extLst>
          </p:cNvPr>
          <p:cNvSpPr txBox="1">
            <a:spLocks/>
          </p:cNvSpPr>
          <p:nvPr/>
        </p:nvSpPr>
        <p:spPr>
          <a:xfrm>
            <a:off x="2956748" y="1517055"/>
            <a:ext cx="6278503" cy="10492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Franklin Gothic Book" panose="020B0503020102020204" pitchFamily="34" charset="0"/>
                <a:ea typeface="+mj-ea"/>
                <a:cs typeface="+mj-cs"/>
              </a:rPr>
              <a:t>Запомни!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0B062BD-4CC8-6B25-797A-4F78DE2ABEAA}"/>
              </a:ext>
            </a:extLst>
          </p:cNvPr>
          <p:cNvSpPr txBox="1"/>
          <p:nvPr/>
        </p:nvSpPr>
        <p:spPr>
          <a:xfrm>
            <a:off x="1304375" y="3091382"/>
            <a:ext cx="97768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Ответ нужно представить в виде целого числа или в виде конечной десятичной дроби</a:t>
            </a:r>
          </a:p>
        </p:txBody>
      </p:sp>
    </p:spTree>
    <p:extLst>
      <p:ext uri="{BB962C8B-B14F-4D97-AF65-F5344CB8AC3E}">
        <p14:creationId xmlns:p14="http://schemas.microsoft.com/office/powerpoint/2010/main" val="9058536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ОГЭ-2025 (математика). Задание №9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4" y="591588"/>
            <a:ext cx="438080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№2. Квадратные уравнения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/>
              <p:nvPr/>
            </p:nvSpPr>
            <p:spPr>
              <a:xfrm>
                <a:off x="2489007" y="1419945"/>
                <a:ext cx="7464158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lvl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kumimoji="0" lang="ru-RU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1) Решите уравнение</a:t>
                </a:r>
                <a:r>
                  <a:rPr lang="en-US" sz="240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240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  <m:sup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p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−144=0</m:t>
                    </m:r>
                  </m:oMath>
                </a14:m>
                <a:endParaRPr kumimoji="0" lang="en-US" sz="24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+mn-ea"/>
                  <a:cs typeface="+mn-cs"/>
                </a:endParaRPr>
              </a:p>
              <a:p>
                <a:pPr algn="ctr">
                  <a:defRPr/>
                </a:pPr>
                <a:r>
                  <a:rPr lang="ru-RU" sz="2400" dirty="0">
                    <a:effectLst/>
                    <a:latin typeface="Franklin Gothic Book" panose="020B05030201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Если уравнение имеет более одного корня, в ответ запишите</a:t>
                </a:r>
                <a:r>
                  <a:rPr lang="en-US" sz="2400" dirty="0">
                    <a:effectLst/>
                    <a:latin typeface="Franklin Gothic Book" panose="020B05030201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effectLst/>
                    <a:latin typeface="Franklin Gothic Book" panose="020B05030201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меньший из корней.</a:t>
                </a:r>
                <a:endParaRPr lang="ru-RU" sz="2400" dirty="0">
                  <a:effectLst/>
                  <a:latin typeface="Franklin Gothic Book" panose="020B05030201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9007" y="1419945"/>
                <a:ext cx="7464158" cy="1200329"/>
              </a:xfrm>
              <a:prstGeom prst="rect">
                <a:avLst/>
              </a:prstGeom>
              <a:blipFill>
                <a:blip r:embed="rId5"/>
                <a:stretch>
                  <a:fillRect t="-3125" b="-104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90BEC363-76F2-49F1-3F42-BB6D9B304A78}"/>
              </a:ext>
            </a:extLst>
          </p:cNvPr>
          <p:cNvCxnSpPr>
            <a:cxnSpLocks/>
          </p:cNvCxnSpPr>
          <p:nvPr/>
        </p:nvCxnSpPr>
        <p:spPr>
          <a:xfrm>
            <a:off x="898452" y="2783993"/>
            <a:ext cx="1064527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D80D6373-43FD-9F27-597C-CF47B9286A2D}"/>
              </a:ext>
            </a:extLst>
          </p:cNvPr>
          <p:cNvSpPr txBox="1"/>
          <p:nvPr/>
        </p:nvSpPr>
        <p:spPr>
          <a:xfrm>
            <a:off x="8910053" y="6412628"/>
            <a:ext cx="26336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Adelle Sans Devanagari Thin" panose="02000503000000020004" pitchFamily="2" charset="-78"/>
              </a:rPr>
              <a:t>Ответ: </a:t>
            </a:r>
            <a:r>
              <a:rPr lang="ru-RU" sz="2000" dirty="0">
                <a:solidFill>
                  <a:prstClr val="black"/>
                </a:solidFill>
                <a:latin typeface="Franklin Gothic Medium" panose="020B0603020102020204" pitchFamily="34" charset="0"/>
                <a:cs typeface="Adelle Sans Devanagari Thin" panose="02000503000000020004" pitchFamily="2" charset="-78"/>
              </a:rPr>
              <a:t>–12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Medium" panose="020B0603020102020204" pitchFamily="34" charset="0"/>
              <a:ea typeface="+mn-ea"/>
              <a:cs typeface="Adelle Sans Devanagari Thin" panose="02000503000000020004" pitchFamily="2" charset="-78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411D567-56E9-5414-CBA2-BCEB41712373}"/>
                  </a:ext>
                </a:extLst>
              </p:cNvPr>
              <p:cNvSpPr txBox="1"/>
              <p:nvPr/>
            </p:nvSpPr>
            <p:spPr>
              <a:xfrm>
                <a:off x="4171624" y="2986966"/>
                <a:ext cx="7834646" cy="9022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400" dirty="0">
                    <a:latin typeface="Franklin Gothic Book" panose="020B0503020102020204" pitchFamily="34" charset="0"/>
                  </a:rPr>
                  <a:t>Перенесём слагаемое  </a:t>
                </a:r>
                <a14:m>
                  <m:oMath xmlns:m="http://schemas.openxmlformats.org/officeDocument/2006/math">
                    <m:r>
                      <a:rPr lang="ru-RU" sz="2400" b="1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𝟏𝟒𝟒</m:t>
                    </m:r>
                  </m:oMath>
                </a14:m>
                <a:r>
                  <a:rPr lang="ru-RU" sz="2400" b="1" dirty="0">
                    <a:latin typeface="Franklin Gothic Book" panose="020B0503020102020204" pitchFamily="34" charset="0"/>
                  </a:rPr>
                  <a:t> </a:t>
                </a:r>
                <a:r>
                  <a:rPr lang="ru-RU" sz="2400" dirty="0">
                    <a:latin typeface="Franklin Gothic Book" panose="020B0503020102020204" pitchFamily="34" charset="0"/>
                  </a:rPr>
                  <a:t>в правую часть уравнения: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ru-RU" sz="2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𝟏𝟒𝟒</m:t>
                      </m:r>
                    </m:oMath>
                  </m:oMathPara>
                </a14:m>
                <a:endParaRPr lang="ru-RU" sz="2800" b="1" dirty="0">
                  <a:solidFill>
                    <a:srgbClr val="002060"/>
                  </a:solidFill>
                  <a:latin typeface="Franklin Gothic Book" panose="020B0503020102020204" pitchFamily="34" charset="0"/>
                </a:endParaRP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411D567-56E9-5414-CBA2-BCEB417123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1624" y="2986966"/>
                <a:ext cx="7834646" cy="902298"/>
              </a:xfrm>
              <a:prstGeom prst="rect">
                <a:avLst/>
              </a:prstGeom>
              <a:blipFill>
                <a:blip r:embed="rId6"/>
                <a:stretch>
                  <a:fillRect l="-647" t="-5556" r="-6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EEF0C8F-D571-E200-8508-98BE412D4AF4}"/>
                  </a:ext>
                </a:extLst>
              </p:cNvPr>
              <p:cNvSpPr txBox="1"/>
              <p:nvPr/>
            </p:nvSpPr>
            <p:spPr>
              <a:xfrm>
                <a:off x="5348140" y="4812178"/>
                <a:ext cx="506528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800" b="1" i="1" u="sng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800" b="1" i="1" u="sng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1" i="1" u="sng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𝟏𝟐</m:t>
                    </m:r>
                  </m:oMath>
                </a14:m>
                <a:r>
                  <a:rPr lang="en-US" sz="2800" b="1" u="sng" dirty="0">
                    <a:solidFill>
                      <a:srgbClr val="002060"/>
                    </a:solidFill>
                    <a:latin typeface="Franklin Gothic Book" panose="020B0503020102020204" pitchFamily="34" charset="0"/>
                  </a:rPr>
                  <a:t> </a:t>
                </a:r>
                <a:r>
                  <a:rPr lang="ru-RU" sz="2800" b="1" dirty="0">
                    <a:solidFill>
                      <a:srgbClr val="002060"/>
                    </a:solidFill>
                    <a:latin typeface="Franklin Gothic Book" panose="020B0503020102020204" pitchFamily="34" charset="0"/>
                  </a:rPr>
                  <a:t>или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8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sz="28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𝟏𝟐</m:t>
                    </m:r>
                  </m:oMath>
                </a14:m>
                <a:r>
                  <a:rPr lang="en-US" sz="2800" b="1" dirty="0">
                    <a:solidFill>
                      <a:srgbClr val="C00000"/>
                    </a:solidFill>
                    <a:latin typeface="Franklin Gothic Book" panose="020B0503020102020204" pitchFamily="34" charset="0"/>
                  </a:rPr>
                  <a:t> </a:t>
                </a:r>
                <a:endParaRPr lang="ru-RU" sz="2800" b="1" dirty="0">
                  <a:solidFill>
                    <a:srgbClr val="002060"/>
                  </a:solidFill>
                  <a:latin typeface="Franklin Gothic Book" panose="020B0503020102020204" pitchFamily="34" charset="0"/>
                </a:endParaRPr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EEF0C8F-D571-E200-8508-98BE412D4A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8140" y="4812178"/>
                <a:ext cx="5065286" cy="523220"/>
              </a:xfrm>
              <a:prstGeom prst="rect">
                <a:avLst/>
              </a:prstGeom>
              <a:blipFill>
                <a:blip r:embed="rId7"/>
                <a:stretch>
                  <a:fillRect t="-11628" b="-279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4653D5AD-0884-ED3F-874E-A95892625E26}"/>
              </a:ext>
            </a:extLst>
          </p:cNvPr>
          <p:cNvSpPr txBox="1"/>
          <p:nvPr/>
        </p:nvSpPr>
        <p:spPr>
          <a:xfrm>
            <a:off x="8093920" y="5412866"/>
            <a:ext cx="13206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>
                <a:solidFill>
                  <a:srgbClr val="C00000"/>
                </a:solidFill>
                <a:latin typeface="Franklin Gothic Book" panose="020B0503020102020204" pitchFamily="34" charset="0"/>
              </a:rPr>
              <a:t>Меньший корень!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C0B47E5-C002-BBCB-223A-700004F851F7}"/>
                  </a:ext>
                </a:extLst>
              </p:cNvPr>
              <p:cNvSpPr txBox="1"/>
              <p:nvPr/>
            </p:nvSpPr>
            <p:spPr>
              <a:xfrm>
                <a:off x="5101492" y="3982206"/>
                <a:ext cx="5558581" cy="9530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400" dirty="0">
                    <a:latin typeface="Franklin Gothic Book" panose="020B0503020102020204" pitchFamily="34" charset="0"/>
                  </a:rPr>
                  <a:t>Получаем два корня: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8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𝟏𝟒𝟒</m:t>
                        </m:r>
                      </m:e>
                    </m:rad>
                  </m:oMath>
                </a14:m>
                <a:r>
                  <a:rPr lang="en-US" sz="2800" b="1" dirty="0">
                    <a:solidFill>
                      <a:srgbClr val="002060"/>
                    </a:solidFill>
                    <a:latin typeface="Franklin Gothic Book" panose="020B0503020102020204" pitchFamily="34" charset="0"/>
                  </a:rPr>
                  <a:t> </a:t>
                </a:r>
                <a:r>
                  <a:rPr lang="ru-RU" sz="2800" b="1" dirty="0">
                    <a:solidFill>
                      <a:srgbClr val="002060"/>
                    </a:solidFill>
                    <a:latin typeface="Franklin Gothic Book" panose="020B0503020102020204" pitchFamily="34" charset="0"/>
                  </a:rPr>
                  <a:t>или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8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sz="28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𝟏𝟒𝟒</m:t>
                        </m:r>
                      </m:e>
                    </m:rad>
                  </m:oMath>
                </a14:m>
                <a:endParaRPr lang="ru-RU" sz="2800" b="1" dirty="0">
                  <a:solidFill>
                    <a:srgbClr val="002060"/>
                  </a:solidFill>
                  <a:latin typeface="Franklin Gothic Book" panose="020B0503020102020204" pitchFamily="34" charset="0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C0B47E5-C002-BBCB-223A-700004F851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1492" y="3982206"/>
                <a:ext cx="5558581" cy="953081"/>
              </a:xfrm>
              <a:prstGeom prst="rect">
                <a:avLst/>
              </a:prstGeom>
              <a:blipFill>
                <a:blip r:embed="rId8"/>
                <a:stretch>
                  <a:fillRect t="-5263" b="-1447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A2FAE85-71BD-D3AA-C1D7-03E72B7352E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0977" y="2383277"/>
            <a:ext cx="3187428" cy="2252450"/>
          </a:xfrm>
          <a:prstGeom prst="rect">
            <a:avLst/>
          </a:prstGeom>
          <a:ln w="12700">
            <a:noFill/>
          </a:ln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BFBB7AFE-95FE-3587-4EE4-86CBCA6F7DEA}"/>
              </a:ext>
            </a:extLst>
          </p:cNvPr>
          <p:cNvSpPr/>
          <p:nvPr/>
        </p:nvSpPr>
        <p:spPr>
          <a:xfrm>
            <a:off x="2127450" y="3478178"/>
            <a:ext cx="1570956" cy="63584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8B5B90F-9F42-352E-539B-97C32041006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7354" y="4350641"/>
            <a:ext cx="5485367" cy="2173831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  <p:sp>
        <p:nvSpPr>
          <p:cNvPr id="15" name="Полилиния 14">
            <a:extLst>
              <a:ext uri="{FF2B5EF4-FFF2-40B4-BE49-F238E27FC236}">
                <a16:creationId xmlns:a16="http://schemas.microsoft.com/office/drawing/2014/main" id="{47AEC4DB-EBE3-99C8-30CC-B6306C3C791C}"/>
              </a:ext>
            </a:extLst>
          </p:cNvPr>
          <p:cNvSpPr/>
          <p:nvPr/>
        </p:nvSpPr>
        <p:spPr>
          <a:xfrm>
            <a:off x="204537" y="4126832"/>
            <a:ext cx="5522495" cy="204536"/>
          </a:xfrm>
          <a:custGeom>
            <a:avLst/>
            <a:gdLst>
              <a:gd name="connsiteX0" fmla="*/ 0 w 5522495"/>
              <a:gd name="connsiteY0" fmla="*/ 204536 h 204536"/>
              <a:gd name="connsiteX1" fmla="*/ 1925052 w 5522495"/>
              <a:gd name="connsiteY1" fmla="*/ 0 h 204536"/>
              <a:gd name="connsiteX2" fmla="*/ 3501189 w 5522495"/>
              <a:gd name="connsiteY2" fmla="*/ 0 h 204536"/>
              <a:gd name="connsiteX3" fmla="*/ 5522495 w 5522495"/>
              <a:gd name="connsiteY3" fmla="*/ 204536 h 204536"/>
              <a:gd name="connsiteX4" fmla="*/ 0 w 5522495"/>
              <a:gd name="connsiteY4" fmla="*/ 204536 h 204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22495" h="204536">
                <a:moveTo>
                  <a:pt x="0" y="204536"/>
                </a:moveTo>
                <a:lnTo>
                  <a:pt x="1925052" y="0"/>
                </a:lnTo>
                <a:lnTo>
                  <a:pt x="3501189" y="0"/>
                </a:lnTo>
                <a:lnTo>
                  <a:pt x="5522495" y="204536"/>
                </a:lnTo>
                <a:lnTo>
                  <a:pt x="0" y="204536"/>
                </a:lnTo>
                <a:close/>
              </a:path>
            </a:pathLst>
          </a:cu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819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2" grpId="0"/>
      <p:bldP spid="16" grpId="0"/>
      <p:bldP spid="4" grpId="0"/>
      <p:bldP spid="5" grpId="0"/>
      <p:bldP spid="10" grpId="0" animBg="1"/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ОГЭ-2025 (математика). Задание №9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4" y="591588"/>
            <a:ext cx="438080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№2. Квадратные уравнения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/>
              <p:nvPr/>
            </p:nvSpPr>
            <p:spPr>
              <a:xfrm>
                <a:off x="2489007" y="1419945"/>
                <a:ext cx="7464158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lvl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kumimoji="0" lang="ru-RU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2) Решите уравнение</a:t>
                </a:r>
                <a:r>
                  <a:rPr lang="en-US" sz="240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240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  <m:sup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p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  <m:r>
                      <a:rPr kumimoji="0" lang="ru-RU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9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=0</m:t>
                    </m:r>
                  </m:oMath>
                </a14:m>
                <a:endParaRPr kumimoji="0" lang="en-US" sz="24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+mn-ea"/>
                  <a:cs typeface="+mn-cs"/>
                </a:endParaRPr>
              </a:p>
              <a:p>
                <a:pPr algn="ctr">
                  <a:defRPr/>
                </a:pPr>
                <a:r>
                  <a:rPr lang="ru-RU" sz="2400" dirty="0">
                    <a:effectLst/>
                    <a:latin typeface="Franklin Gothic Book" panose="020B05030201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Если уравнение имеет более одного корня, в ответ запишите</a:t>
                </a:r>
                <a:r>
                  <a:rPr lang="en-US" sz="2400" dirty="0">
                    <a:effectLst/>
                    <a:latin typeface="Franklin Gothic Book" panose="020B05030201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effectLst/>
                    <a:latin typeface="Franklin Gothic Book" panose="020B05030201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меньший из корней.</a:t>
                </a:r>
                <a:endParaRPr lang="ru-RU" sz="2400" dirty="0">
                  <a:effectLst/>
                  <a:latin typeface="Franklin Gothic Book" panose="020B05030201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9007" y="1419945"/>
                <a:ext cx="7464158" cy="1200329"/>
              </a:xfrm>
              <a:prstGeom prst="rect">
                <a:avLst/>
              </a:prstGeom>
              <a:blipFill>
                <a:blip r:embed="rId5"/>
                <a:stretch>
                  <a:fillRect t="-3125" b="-104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90BEC363-76F2-49F1-3F42-BB6D9B304A78}"/>
              </a:ext>
            </a:extLst>
          </p:cNvPr>
          <p:cNvCxnSpPr>
            <a:cxnSpLocks/>
          </p:cNvCxnSpPr>
          <p:nvPr/>
        </p:nvCxnSpPr>
        <p:spPr>
          <a:xfrm>
            <a:off x="898452" y="2783993"/>
            <a:ext cx="1064527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34647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ОГЭ-2025 (математика). Задание №9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4" y="591588"/>
            <a:ext cx="438080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№2. Квадратные уравнения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/>
              <p:nvPr/>
            </p:nvSpPr>
            <p:spPr>
              <a:xfrm>
                <a:off x="2489007" y="1419945"/>
                <a:ext cx="7464158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lvl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kumimoji="0" lang="ru-RU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3) Решите уравнение</a:t>
                </a:r>
                <a:r>
                  <a:rPr lang="en-US" sz="240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240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  <m:sup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p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  <m:r>
                      <a:rPr kumimoji="0" lang="ru-RU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9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=0</m:t>
                    </m:r>
                  </m:oMath>
                </a14:m>
                <a:endParaRPr kumimoji="0" lang="en-US" sz="24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+mn-ea"/>
                  <a:cs typeface="+mn-cs"/>
                </a:endParaRPr>
              </a:p>
              <a:p>
                <a:pPr algn="ctr">
                  <a:defRPr/>
                </a:pPr>
                <a:r>
                  <a:rPr lang="ru-RU" sz="2400" dirty="0">
                    <a:effectLst/>
                    <a:latin typeface="Franklin Gothic Book" panose="020B05030201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Если уравнение имеет более одного корня, в ответ запишите</a:t>
                </a:r>
                <a:r>
                  <a:rPr lang="en-US" sz="2400" dirty="0">
                    <a:effectLst/>
                    <a:latin typeface="Franklin Gothic Book" panose="020B05030201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effectLst/>
                    <a:latin typeface="Franklin Gothic Book" panose="020B05030201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больший из корней.</a:t>
                </a:r>
                <a:endParaRPr lang="ru-RU" sz="2400" dirty="0">
                  <a:effectLst/>
                  <a:latin typeface="Franklin Gothic Book" panose="020B05030201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9007" y="1419945"/>
                <a:ext cx="7464158" cy="1200329"/>
              </a:xfrm>
              <a:prstGeom prst="rect">
                <a:avLst/>
              </a:prstGeom>
              <a:blipFill>
                <a:blip r:embed="rId5"/>
                <a:stretch>
                  <a:fillRect t="-3125" b="-104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90BEC363-76F2-49F1-3F42-BB6D9B304A78}"/>
              </a:ext>
            </a:extLst>
          </p:cNvPr>
          <p:cNvCxnSpPr>
            <a:cxnSpLocks/>
          </p:cNvCxnSpPr>
          <p:nvPr/>
        </p:nvCxnSpPr>
        <p:spPr>
          <a:xfrm>
            <a:off x="898452" y="2783993"/>
            <a:ext cx="1064527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37668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ОГЭ-2025 (математика). Задание №9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4" y="591588"/>
            <a:ext cx="438080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№2. Квадратные уравнения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/>
              <p:nvPr/>
            </p:nvSpPr>
            <p:spPr>
              <a:xfrm>
                <a:off x="2489007" y="1419945"/>
                <a:ext cx="7464158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lvl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kumimoji="0" lang="ru-RU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4) Решите уравнение</a:t>
                </a:r>
                <a:r>
                  <a:rPr lang="en-US" sz="240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240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  <m:sup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p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  <m:r>
                      <a:rPr kumimoji="0" lang="ru-RU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16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=0</m:t>
                    </m:r>
                  </m:oMath>
                </a14:m>
                <a:endParaRPr kumimoji="0" lang="en-US" sz="24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+mn-ea"/>
                  <a:cs typeface="+mn-cs"/>
                </a:endParaRPr>
              </a:p>
              <a:p>
                <a:pPr algn="ctr">
                  <a:defRPr/>
                </a:pPr>
                <a:r>
                  <a:rPr lang="ru-RU" sz="2400" dirty="0">
                    <a:effectLst/>
                    <a:latin typeface="Franklin Gothic Book" panose="020B05030201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Если уравнение имеет более одного корня, в ответ запишите</a:t>
                </a:r>
                <a:r>
                  <a:rPr lang="en-US" sz="2400" dirty="0">
                    <a:effectLst/>
                    <a:latin typeface="Franklin Gothic Book" panose="020B05030201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effectLst/>
                    <a:latin typeface="Franklin Gothic Book" panose="020B05030201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больший из корней.</a:t>
                </a:r>
                <a:endParaRPr lang="ru-RU" sz="2400" dirty="0">
                  <a:effectLst/>
                  <a:latin typeface="Franklin Gothic Book" panose="020B05030201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9007" y="1419945"/>
                <a:ext cx="7464158" cy="1200329"/>
              </a:xfrm>
              <a:prstGeom prst="rect">
                <a:avLst/>
              </a:prstGeom>
              <a:blipFill>
                <a:blip r:embed="rId5"/>
                <a:stretch>
                  <a:fillRect t="-3125" b="-104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90BEC363-76F2-49F1-3F42-BB6D9B304A78}"/>
              </a:ext>
            </a:extLst>
          </p:cNvPr>
          <p:cNvCxnSpPr>
            <a:cxnSpLocks/>
          </p:cNvCxnSpPr>
          <p:nvPr/>
        </p:nvCxnSpPr>
        <p:spPr>
          <a:xfrm>
            <a:off x="898452" y="2783993"/>
            <a:ext cx="1064527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60043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ОГЭ-2025 (математика). Задание №9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4" y="591588"/>
            <a:ext cx="438080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№2. Квадратные уравнения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/>
              <p:nvPr/>
            </p:nvSpPr>
            <p:spPr>
              <a:xfrm>
                <a:off x="2489007" y="1419945"/>
                <a:ext cx="7464158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lvl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kumimoji="0" lang="ru-RU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5) Решите уравнение</a:t>
                </a:r>
                <a:r>
                  <a:rPr lang="en-US" sz="240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240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  <m:sup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p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  <m:r>
                      <a:rPr kumimoji="0" lang="ru-RU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121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=0</m:t>
                    </m:r>
                  </m:oMath>
                </a14:m>
                <a:endParaRPr kumimoji="0" lang="en-US" sz="24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+mn-ea"/>
                  <a:cs typeface="+mn-cs"/>
                </a:endParaRPr>
              </a:p>
              <a:p>
                <a:pPr algn="ctr">
                  <a:defRPr/>
                </a:pPr>
                <a:r>
                  <a:rPr lang="ru-RU" sz="2400" dirty="0">
                    <a:effectLst/>
                    <a:latin typeface="Franklin Gothic Book" panose="020B05030201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Если уравнение имеет более одного корня, в ответ запишите</a:t>
                </a:r>
                <a:r>
                  <a:rPr lang="en-US" sz="2400" dirty="0">
                    <a:effectLst/>
                    <a:latin typeface="Franklin Gothic Book" panose="020B05030201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effectLst/>
                    <a:latin typeface="Franklin Gothic Book" panose="020B05030201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больший из корней.</a:t>
                </a:r>
                <a:endParaRPr lang="ru-RU" sz="2400" dirty="0">
                  <a:effectLst/>
                  <a:latin typeface="Franklin Gothic Book" panose="020B05030201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9007" y="1419945"/>
                <a:ext cx="7464158" cy="1200329"/>
              </a:xfrm>
              <a:prstGeom prst="rect">
                <a:avLst/>
              </a:prstGeom>
              <a:blipFill>
                <a:blip r:embed="rId5"/>
                <a:stretch>
                  <a:fillRect t="-3125" b="-104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90BEC363-76F2-49F1-3F42-BB6D9B304A78}"/>
              </a:ext>
            </a:extLst>
          </p:cNvPr>
          <p:cNvCxnSpPr>
            <a:cxnSpLocks/>
          </p:cNvCxnSpPr>
          <p:nvPr/>
        </p:nvCxnSpPr>
        <p:spPr>
          <a:xfrm>
            <a:off x="898452" y="2783993"/>
            <a:ext cx="1064527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94053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ОГЭ-2025 (математика). Задание №9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4" y="591588"/>
            <a:ext cx="438080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№2. Квадратные уравнения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/>
              <p:nvPr/>
            </p:nvSpPr>
            <p:spPr>
              <a:xfrm>
                <a:off x="2489007" y="1419945"/>
                <a:ext cx="7464158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lvl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kumimoji="0" lang="ru-RU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6) Решите уравнение</a:t>
                </a:r>
                <a:r>
                  <a:rPr lang="en-US" sz="240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240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  <m:sup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p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  <m:r>
                      <a:rPr kumimoji="0" lang="ru-RU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4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=0</m:t>
                    </m:r>
                  </m:oMath>
                </a14:m>
                <a:endParaRPr kumimoji="0" lang="en-US" sz="24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+mn-ea"/>
                  <a:cs typeface="+mn-cs"/>
                </a:endParaRPr>
              </a:p>
              <a:p>
                <a:pPr algn="ctr">
                  <a:defRPr/>
                </a:pPr>
                <a:r>
                  <a:rPr lang="ru-RU" sz="2400" dirty="0">
                    <a:effectLst/>
                    <a:latin typeface="Franklin Gothic Book" panose="020B05030201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Если уравнение имеет более одного корня, в ответ запишите</a:t>
                </a:r>
                <a:r>
                  <a:rPr lang="en-US" sz="2400" dirty="0">
                    <a:effectLst/>
                    <a:latin typeface="Franklin Gothic Book" panose="020B05030201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Franklin Gothic Book" panose="020B05030201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бол</a:t>
                </a:r>
                <a:r>
                  <a:rPr lang="ru-RU" sz="2400" dirty="0">
                    <a:effectLst/>
                    <a:latin typeface="Franklin Gothic Book" panose="020B05030201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ьший из корней.</a:t>
                </a:r>
                <a:endParaRPr lang="ru-RU" sz="2400" dirty="0">
                  <a:effectLst/>
                  <a:latin typeface="Franklin Gothic Book" panose="020B05030201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9007" y="1419945"/>
                <a:ext cx="7464158" cy="1200329"/>
              </a:xfrm>
              <a:prstGeom prst="rect">
                <a:avLst/>
              </a:prstGeom>
              <a:blipFill>
                <a:blip r:embed="rId5"/>
                <a:stretch>
                  <a:fillRect t="-3125" b="-104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90BEC363-76F2-49F1-3F42-BB6D9B304A78}"/>
              </a:ext>
            </a:extLst>
          </p:cNvPr>
          <p:cNvCxnSpPr>
            <a:cxnSpLocks/>
          </p:cNvCxnSpPr>
          <p:nvPr/>
        </p:nvCxnSpPr>
        <p:spPr>
          <a:xfrm>
            <a:off x="898452" y="2783993"/>
            <a:ext cx="1064527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47432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ОГЭ-2025 (математика). Задание №9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4" y="591588"/>
            <a:ext cx="438080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№2. Квадратные уравнения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/>
              <p:nvPr/>
            </p:nvSpPr>
            <p:spPr>
              <a:xfrm>
                <a:off x="2489007" y="1419945"/>
                <a:ext cx="7464158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lvl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kumimoji="0" lang="ru-RU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7) Решите уравнение</a:t>
                </a:r>
                <a:r>
                  <a:rPr lang="en-US" sz="240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240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  <m:sup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p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  <m:r>
                      <a:rPr kumimoji="0" lang="ru-RU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49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=0</m:t>
                    </m:r>
                  </m:oMath>
                </a14:m>
                <a:endParaRPr kumimoji="0" lang="en-US" sz="24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+mn-ea"/>
                  <a:cs typeface="+mn-cs"/>
                </a:endParaRPr>
              </a:p>
              <a:p>
                <a:pPr algn="ctr">
                  <a:defRPr/>
                </a:pPr>
                <a:r>
                  <a:rPr lang="ru-RU" sz="2400" dirty="0">
                    <a:effectLst/>
                    <a:latin typeface="Franklin Gothic Book" panose="020B05030201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Если уравнение имеет более одного корня, в ответ запишите</a:t>
                </a:r>
                <a:r>
                  <a:rPr lang="en-US" sz="2400" dirty="0">
                    <a:effectLst/>
                    <a:latin typeface="Franklin Gothic Book" panose="020B05030201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effectLst/>
                    <a:latin typeface="Franklin Gothic Book" panose="020B05030201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больший из корней.</a:t>
                </a:r>
                <a:endParaRPr lang="ru-RU" sz="2400" dirty="0">
                  <a:effectLst/>
                  <a:latin typeface="Franklin Gothic Book" panose="020B05030201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9007" y="1419945"/>
                <a:ext cx="7464158" cy="1200329"/>
              </a:xfrm>
              <a:prstGeom prst="rect">
                <a:avLst/>
              </a:prstGeom>
              <a:blipFill>
                <a:blip r:embed="rId5"/>
                <a:stretch>
                  <a:fillRect t="-3125" b="-104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90BEC363-76F2-49F1-3F42-BB6D9B304A78}"/>
              </a:ext>
            </a:extLst>
          </p:cNvPr>
          <p:cNvCxnSpPr>
            <a:cxnSpLocks/>
          </p:cNvCxnSpPr>
          <p:nvPr/>
        </p:nvCxnSpPr>
        <p:spPr>
          <a:xfrm>
            <a:off x="898452" y="2783993"/>
            <a:ext cx="1064527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19070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ОГЭ-2025 (математика). Задание №9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4" y="591588"/>
            <a:ext cx="438080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№2. Квадратные уравнения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/>
              <p:nvPr/>
            </p:nvSpPr>
            <p:spPr>
              <a:xfrm>
                <a:off x="2489007" y="1419945"/>
                <a:ext cx="7464158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lvl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kumimoji="0" lang="ru-RU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8) Решите уравнение</a:t>
                </a:r>
                <a:r>
                  <a:rPr lang="en-US" sz="240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240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  <m:sup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p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  <m:r>
                      <a:rPr kumimoji="0" lang="ru-RU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49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=0</m:t>
                    </m:r>
                  </m:oMath>
                </a14:m>
                <a:endParaRPr kumimoji="0" lang="en-US" sz="24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+mn-ea"/>
                  <a:cs typeface="+mn-cs"/>
                </a:endParaRPr>
              </a:p>
              <a:p>
                <a:pPr algn="ctr">
                  <a:defRPr/>
                </a:pPr>
                <a:r>
                  <a:rPr lang="ru-RU" sz="2400" dirty="0">
                    <a:effectLst/>
                    <a:latin typeface="Franklin Gothic Book" panose="020B05030201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Если уравнение имеет более одного корня, в ответ запишите</a:t>
                </a:r>
                <a:r>
                  <a:rPr lang="en-US" sz="2400" dirty="0">
                    <a:effectLst/>
                    <a:latin typeface="Franklin Gothic Book" panose="020B05030201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effectLst/>
                    <a:latin typeface="Franklin Gothic Book" panose="020B05030201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меньший из корней.</a:t>
                </a:r>
                <a:endParaRPr lang="ru-RU" sz="2400" dirty="0">
                  <a:effectLst/>
                  <a:latin typeface="Franklin Gothic Book" panose="020B05030201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9007" y="1419945"/>
                <a:ext cx="7464158" cy="1200329"/>
              </a:xfrm>
              <a:prstGeom prst="rect">
                <a:avLst/>
              </a:prstGeom>
              <a:blipFill>
                <a:blip r:embed="rId5"/>
                <a:stretch>
                  <a:fillRect t="-3125" b="-104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90BEC363-76F2-49F1-3F42-BB6D9B304A78}"/>
              </a:ext>
            </a:extLst>
          </p:cNvPr>
          <p:cNvCxnSpPr>
            <a:cxnSpLocks/>
          </p:cNvCxnSpPr>
          <p:nvPr/>
        </p:nvCxnSpPr>
        <p:spPr>
          <a:xfrm>
            <a:off x="898452" y="2783993"/>
            <a:ext cx="1064527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13169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ОГЭ-2025 (математика). Задание №9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4" y="591588"/>
            <a:ext cx="438080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№2. Квадратные уравнения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/>
              <p:nvPr/>
            </p:nvSpPr>
            <p:spPr>
              <a:xfrm>
                <a:off x="2489007" y="1419945"/>
                <a:ext cx="7464158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lvl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kumimoji="0" lang="ru-RU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9) Решите уравнение</a:t>
                </a:r>
                <a:r>
                  <a:rPr lang="en-US" sz="240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240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  <m:sup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p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  <m:r>
                      <a:rPr kumimoji="0" lang="ru-RU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81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=0</m:t>
                    </m:r>
                  </m:oMath>
                </a14:m>
                <a:endParaRPr kumimoji="0" lang="en-US" sz="24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+mn-ea"/>
                  <a:cs typeface="+mn-cs"/>
                </a:endParaRPr>
              </a:p>
              <a:p>
                <a:pPr algn="ctr">
                  <a:defRPr/>
                </a:pPr>
                <a:r>
                  <a:rPr lang="ru-RU" sz="2400" dirty="0">
                    <a:effectLst/>
                    <a:latin typeface="Franklin Gothic Book" panose="020B05030201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Если уравнение имеет более одного корня, в ответ запишите</a:t>
                </a:r>
                <a:r>
                  <a:rPr lang="en-US" sz="2400" dirty="0">
                    <a:effectLst/>
                    <a:latin typeface="Franklin Gothic Book" panose="020B05030201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effectLst/>
                    <a:latin typeface="Franklin Gothic Book" panose="020B05030201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меньший из корней.</a:t>
                </a:r>
                <a:endParaRPr lang="ru-RU" sz="2400" dirty="0">
                  <a:effectLst/>
                  <a:latin typeface="Franklin Gothic Book" panose="020B05030201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9007" y="1419945"/>
                <a:ext cx="7464158" cy="1200329"/>
              </a:xfrm>
              <a:prstGeom prst="rect">
                <a:avLst/>
              </a:prstGeom>
              <a:blipFill>
                <a:blip r:embed="rId5"/>
                <a:stretch>
                  <a:fillRect t="-3125" b="-104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90BEC363-76F2-49F1-3F42-BB6D9B304A78}"/>
              </a:ext>
            </a:extLst>
          </p:cNvPr>
          <p:cNvCxnSpPr>
            <a:cxnSpLocks/>
          </p:cNvCxnSpPr>
          <p:nvPr/>
        </p:nvCxnSpPr>
        <p:spPr>
          <a:xfrm>
            <a:off x="898452" y="2783993"/>
            <a:ext cx="1064527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6403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ОГЭ-2025 (математика). Задание №9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4" y="591588"/>
            <a:ext cx="438080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№2. Квадратные уравнения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/>
              <p:nvPr/>
            </p:nvSpPr>
            <p:spPr>
              <a:xfrm>
                <a:off x="2489007" y="1419945"/>
                <a:ext cx="7464158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lvl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kumimoji="0" lang="ru-RU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10) Решите уравнение</a:t>
                </a:r>
                <a:r>
                  <a:rPr lang="en-US" sz="240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240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  <m:sup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p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  <m:r>
                      <a:rPr kumimoji="0" lang="ru-RU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36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=0</m:t>
                    </m:r>
                  </m:oMath>
                </a14:m>
                <a:endParaRPr kumimoji="0" lang="en-US" sz="24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+mn-ea"/>
                  <a:cs typeface="+mn-cs"/>
                </a:endParaRPr>
              </a:p>
              <a:p>
                <a:pPr algn="ctr">
                  <a:defRPr/>
                </a:pPr>
                <a:r>
                  <a:rPr lang="ru-RU" sz="2400" dirty="0">
                    <a:effectLst/>
                    <a:latin typeface="Franklin Gothic Book" panose="020B05030201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Если уравнение имеет более одного корня, в ответ запишите</a:t>
                </a:r>
                <a:r>
                  <a:rPr lang="en-US" sz="2400" dirty="0">
                    <a:effectLst/>
                    <a:latin typeface="Franklin Gothic Book" panose="020B05030201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effectLst/>
                    <a:latin typeface="Franklin Gothic Book" panose="020B05030201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меньший из корней.</a:t>
                </a:r>
                <a:endParaRPr lang="ru-RU" sz="2400" dirty="0">
                  <a:effectLst/>
                  <a:latin typeface="Franklin Gothic Book" panose="020B05030201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9007" y="1419945"/>
                <a:ext cx="7464158" cy="1200329"/>
              </a:xfrm>
              <a:prstGeom prst="rect">
                <a:avLst/>
              </a:prstGeom>
              <a:blipFill>
                <a:blip r:embed="rId5"/>
                <a:stretch>
                  <a:fillRect t="-3125" b="-104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90BEC363-76F2-49F1-3F42-BB6D9B304A78}"/>
              </a:ext>
            </a:extLst>
          </p:cNvPr>
          <p:cNvCxnSpPr>
            <a:cxnSpLocks/>
          </p:cNvCxnSpPr>
          <p:nvPr/>
        </p:nvCxnSpPr>
        <p:spPr>
          <a:xfrm>
            <a:off x="898452" y="2783993"/>
            <a:ext cx="1064527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78721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3" y="112662"/>
            <a:ext cx="926115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ОГЭ-2025 (математика). Задание №6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4" y="591588"/>
            <a:ext cx="761310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Краткая теоретическая информация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D39618D1-E87F-F6A8-17CF-B1860A4A82E9}"/>
              </a:ext>
            </a:extLst>
          </p:cNvPr>
          <p:cNvSpPr txBox="1">
            <a:spLocks/>
          </p:cNvSpPr>
          <p:nvPr/>
        </p:nvSpPr>
        <p:spPr>
          <a:xfrm>
            <a:off x="185730" y="972093"/>
            <a:ext cx="11783007" cy="152816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>
                <a:solidFill>
                  <a:srgbClr val="C00000"/>
                </a:solidFill>
                <a:latin typeface="Franklin Gothic Book" panose="020B0503020102020204" pitchFamily="34" charset="0"/>
              </a:rPr>
              <a:t>Вспомни!</a:t>
            </a:r>
          </a:p>
          <a:p>
            <a:pPr algn="ctr"/>
            <a:r>
              <a:rPr lang="ru-RU" sz="2800" i="1" dirty="0">
                <a:solidFill>
                  <a:srgbClr val="C00000"/>
                </a:solidFill>
                <a:latin typeface="Franklin Gothic Book" panose="020B0503020102020204" pitchFamily="34" charset="0"/>
              </a:rPr>
              <a:t>Быстрое преобразование </a:t>
            </a:r>
            <a:r>
              <a:rPr lang="ru-RU" sz="2800" i="1" u="sng" dirty="0">
                <a:solidFill>
                  <a:srgbClr val="C00000"/>
                </a:solidFill>
                <a:latin typeface="Franklin Gothic Book" panose="020B0503020102020204" pitchFamily="34" charset="0"/>
              </a:rPr>
              <a:t>некоторых</a:t>
            </a:r>
            <a:r>
              <a:rPr lang="ru-RU" sz="2800" i="1" dirty="0">
                <a:solidFill>
                  <a:srgbClr val="C00000"/>
                </a:solidFill>
                <a:latin typeface="Franklin Gothic Book" panose="020B0503020102020204" pitchFamily="34" charset="0"/>
              </a:rPr>
              <a:t> обыкновенных дробей в десятичные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0B062BD-4CC8-6B25-797A-4F78DE2ABEAA}"/>
                  </a:ext>
                </a:extLst>
              </p:cNvPr>
              <p:cNvSpPr txBox="1"/>
              <p:nvPr/>
            </p:nvSpPr>
            <p:spPr>
              <a:xfrm>
                <a:off x="7189681" y="3389414"/>
                <a:ext cx="4461529" cy="29350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ru-RU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ru-RU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ru-RU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ru-RU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ru-RU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ru-RU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ru-RU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ru-RU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ru-RU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ru-RU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=0,5</m:t>
                      </m:r>
                    </m:oMath>
                  </m:oMathPara>
                </a14:m>
                <a:endParaRPr lang="ru-RU" sz="2400" b="0" dirty="0">
                  <a:solidFill>
                    <a:srgbClr val="002060"/>
                  </a:solidFill>
                  <a:latin typeface="Franklin Gothic Book" panose="020B0503020102020204" pitchFamily="34" charset="0"/>
                </a:endParaRPr>
              </a:p>
              <a:p>
                <a:pPr algn="just"/>
                <a:endParaRPr lang="ru-RU" sz="2400" dirty="0">
                  <a:solidFill>
                    <a:srgbClr val="002060"/>
                  </a:solidFill>
                  <a:latin typeface="Franklin Gothic Book" panose="020B0503020102020204" pitchFamily="34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ru-RU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ru-RU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ru-RU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ru-RU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𝟐𝟓</m:t>
                          </m:r>
                        </m:num>
                        <m:den>
                          <m:r>
                            <a:rPr lang="ru-RU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ru-RU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ru-RU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𝟐𝟓</m:t>
                          </m:r>
                        </m:den>
                      </m:f>
                      <m:r>
                        <a:rPr lang="ru-RU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75</m:t>
                          </m:r>
                        </m:num>
                        <m:den>
                          <m:r>
                            <a:rPr lang="ru-RU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  <m:r>
                        <a:rPr lang="ru-RU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=0,75</m:t>
                      </m:r>
                    </m:oMath>
                  </m:oMathPara>
                </a14:m>
                <a:endParaRPr lang="ru-RU" sz="2400" b="0" dirty="0">
                  <a:solidFill>
                    <a:srgbClr val="002060"/>
                  </a:solidFill>
                  <a:latin typeface="Franklin Gothic Book" panose="020B0503020102020204" pitchFamily="34" charset="0"/>
                </a:endParaRPr>
              </a:p>
              <a:p>
                <a:pPr algn="just"/>
                <a:endParaRPr lang="ru-RU" sz="2400" b="0" dirty="0">
                  <a:solidFill>
                    <a:srgbClr val="002060"/>
                  </a:solidFill>
                  <a:latin typeface="Franklin Gothic Book" panose="020B0503020102020204" pitchFamily="34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ru-RU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  <m:r>
                        <a:rPr lang="ru-RU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ru-RU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ru-RU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ru-RU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ru-RU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ru-RU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ru-RU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ru-RU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ru-RU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ru-RU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ru-RU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=0,4</m:t>
                      </m:r>
                    </m:oMath>
                  </m:oMathPara>
                </a14:m>
                <a:endParaRPr lang="ru-RU" sz="2400" dirty="0">
                  <a:solidFill>
                    <a:srgbClr val="002060"/>
                  </a:solidFill>
                  <a:latin typeface="Franklin Gothic Book" panose="020B0503020102020204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0B062BD-4CC8-6B25-797A-4F78DE2ABE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9681" y="3389414"/>
                <a:ext cx="4461529" cy="2935034"/>
              </a:xfrm>
              <a:prstGeom prst="rect">
                <a:avLst/>
              </a:prstGeom>
              <a:blipFill>
                <a:blip r:embed="rId5"/>
                <a:stretch>
                  <a:fillRect b="-129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BAEC756E-1AC6-83F3-CCAA-7574F50241DF}"/>
              </a:ext>
            </a:extLst>
          </p:cNvPr>
          <p:cNvSpPr txBox="1"/>
          <p:nvPr/>
        </p:nvSpPr>
        <p:spPr>
          <a:xfrm>
            <a:off x="533087" y="2395219"/>
            <a:ext cx="108245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Franklin Gothic Book" panose="020B0503020102020204" pitchFamily="34" charset="0"/>
              </a:rPr>
              <a:t>Главная цель – добиться, чтобы в знаменателе было число 10, 100, 1000 и т.д.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76BF50D-2C72-F595-5D5E-923D49390F1F}"/>
              </a:ext>
            </a:extLst>
          </p:cNvPr>
          <p:cNvSpPr txBox="1"/>
          <p:nvPr/>
        </p:nvSpPr>
        <p:spPr>
          <a:xfrm>
            <a:off x="521882" y="2967335"/>
            <a:ext cx="108245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Franklin Gothic Book" panose="020B0503020102020204" pitchFamily="34" charset="0"/>
              </a:rPr>
              <a:t>Как это сделать? – По основному свойству дроби!</a:t>
            </a:r>
          </a:p>
        </p:txBody>
      </p:sp>
      <p:graphicFrame>
        <p:nvGraphicFramePr>
          <p:cNvPr id="11" name="Таблица 10">
            <a:extLst>
              <a:ext uri="{FF2B5EF4-FFF2-40B4-BE49-F238E27FC236}">
                <a16:creationId xmlns:a16="http://schemas.microsoft.com/office/drawing/2014/main" id="{D38132A8-0F18-FFC8-A8E2-BD09FB7D5700}"/>
              </a:ext>
            </a:extLst>
          </p:cNvPr>
          <p:cNvGraphicFramePr>
            <a:graphicFrameLocks noGrp="1"/>
          </p:cNvGraphicFramePr>
          <p:nvPr/>
        </p:nvGraphicFramePr>
        <p:xfrm>
          <a:off x="845598" y="3572136"/>
          <a:ext cx="5599846" cy="2865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99923">
                  <a:extLst>
                    <a:ext uri="{9D8B030D-6E8A-4147-A177-3AD203B41FA5}">
                      <a16:colId xmlns:a16="http://schemas.microsoft.com/office/drawing/2014/main" val="142365905"/>
                    </a:ext>
                  </a:extLst>
                </a:gridCol>
                <a:gridCol w="2799923">
                  <a:extLst>
                    <a:ext uri="{9D8B030D-6E8A-4147-A177-3AD203B41FA5}">
                      <a16:colId xmlns:a16="http://schemas.microsoft.com/office/drawing/2014/main" val="339039394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Franklin Gothic Book" panose="020B0503020102020204" pitchFamily="34" charset="0"/>
                        </a:rPr>
                        <a:t>Какой знаменатель сейчас?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Franklin Gothic Book" panose="020B0503020102020204" pitchFamily="34" charset="0"/>
                        </a:rPr>
                        <a:t>На что лучше </a:t>
                      </a:r>
                      <a:r>
                        <a:rPr lang="ru-RU" b="1" dirty="0" err="1">
                          <a:latin typeface="Franklin Gothic Book" panose="020B0503020102020204" pitchFamily="34" charset="0"/>
                        </a:rPr>
                        <a:t>домножать</a:t>
                      </a:r>
                      <a:r>
                        <a:rPr lang="ru-RU" b="1" dirty="0">
                          <a:latin typeface="Franklin Gothic Book" panose="020B0503020102020204" pitchFamily="34" charset="0"/>
                        </a:rPr>
                        <a:t>?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90424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Franklin Gothic Book" panose="020B0503020102020204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Franklin Gothic Book" panose="020B0503020102020204" pitchFamily="34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9402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Franklin Gothic Book" panose="020B050302010202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Franklin Gothic Book" panose="020B0503020102020204" pitchFamily="34" charset="0"/>
                        </a:rPr>
                        <a:t>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11286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Franklin Gothic Book" panose="020B0503020102020204" pitchFamily="34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Franklin Gothic Book" panose="020B0503020102020204" pitchFamily="34" charset="0"/>
                        </a:rPr>
                        <a:t>125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68085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Franklin Gothic Book" panose="020B0503020102020204" pitchFamily="34" charset="0"/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Franklin Gothic Book" panose="020B0503020102020204" pitchFamily="34" charset="0"/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45151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Franklin Gothic Book" panose="020B0503020102020204" pitchFamily="34" charset="0"/>
                        </a:rPr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Franklin Gothic Book" panose="020B0503020102020204" pitchFamily="34" charset="0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04125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Franklin Gothic Book" panose="020B0503020102020204" pitchFamily="34" charset="0"/>
                        </a:rP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Franklin Gothic Book" panose="020B0503020102020204" pitchFamily="34" charset="0"/>
                        </a:rPr>
                        <a:t>625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6681635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A6D468A4-0582-BB72-E179-961C6A69CC70}"/>
              </a:ext>
            </a:extLst>
          </p:cNvPr>
          <p:cNvSpPr txBox="1"/>
          <p:nvPr/>
        </p:nvSpPr>
        <p:spPr>
          <a:xfrm>
            <a:off x="8217243" y="6407973"/>
            <a:ext cx="42338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/>
              <a:t>Иногда сначала нужно сократить дробь!</a:t>
            </a:r>
          </a:p>
        </p:txBody>
      </p:sp>
      <p:sp>
        <p:nvSpPr>
          <p:cNvPr id="25" name="Круговая стрелка 24">
            <a:extLst>
              <a:ext uri="{FF2B5EF4-FFF2-40B4-BE49-F238E27FC236}">
                <a16:creationId xmlns:a16="http://schemas.microsoft.com/office/drawing/2014/main" id="{68888770-94F2-D3CA-E248-16595C39C5C1}"/>
              </a:ext>
            </a:extLst>
          </p:cNvPr>
          <p:cNvSpPr/>
          <p:nvPr/>
        </p:nvSpPr>
        <p:spPr>
          <a:xfrm rot="15579617" flipH="1">
            <a:off x="7920267" y="6057908"/>
            <a:ext cx="593952" cy="616607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5903500"/>
              <a:gd name="adj5" fmla="val 12727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9252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ОГЭ-2025 (математика). Задание №9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4" y="591588"/>
            <a:ext cx="438080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№2. Квадратные уравнения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/>
              <p:nvPr/>
            </p:nvSpPr>
            <p:spPr>
              <a:xfrm>
                <a:off x="2489007" y="1419945"/>
                <a:ext cx="7464158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lvl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kumimoji="0" lang="ru-RU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11) Решите уравнение</a:t>
                </a:r>
                <a:r>
                  <a:rPr lang="en-US" sz="240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240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  <m:sup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p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  <m:r>
                      <a:rPr kumimoji="0" lang="ru-RU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36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=0</m:t>
                    </m:r>
                  </m:oMath>
                </a14:m>
                <a:endParaRPr kumimoji="0" lang="en-US" sz="24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+mn-ea"/>
                  <a:cs typeface="+mn-cs"/>
                </a:endParaRPr>
              </a:p>
              <a:p>
                <a:pPr algn="ctr">
                  <a:defRPr/>
                </a:pPr>
                <a:r>
                  <a:rPr lang="ru-RU" sz="2400" dirty="0">
                    <a:effectLst/>
                    <a:latin typeface="Franklin Gothic Book" panose="020B05030201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Если уравнение имеет более одного корня, в ответ запишите</a:t>
                </a:r>
                <a:r>
                  <a:rPr lang="en-US" sz="2400" dirty="0">
                    <a:effectLst/>
                    <a:latin typeface="Franklin Gothic Book" panose="020B05030201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effectLst/>
                    <a:latin typeface="Franklin Gothic Book" panose="020B05030201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больший из корней.</a:t>
                </a:r>
                <a:endParaRPr lang="ru-RU" sz="2400" dirty="0">
                  <a:effectLst/>
                  <a:latin typeface="Franklin Gothic Book" panose="020B05030201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9007" y="1419945"/>
                <a:ext cx="7464158" cy="1200329"/>
              </a:xfrm>
              <a:prstGeom prst="rect">
                <a:avLst/>
              </a:prstGeom>
              <a:blipFill>
                <a:blip r:embed="rId5"/>
                <a:stretch>
                  <a:fillRect t="-3125" b="-104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90BEC363-76F2-49F1-3F42-BB6D9B304A78}"/>
              </a:ext>
            </a:extLst>
          </p:cNvPr>
          <p:cNvCxnSpPr>
            <a:cxnSpLocks/>
          </p:cNvCxnSpPr>
          <p:nvPr/>
        </p:nvCxnSpPr>
        <p:spPr>
          <a:xfrm>
            <a:off x="898452" y="2783993"/>
            <a:ext cx="1064527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19335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ОГЭ-2025 (математика). Задание №9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4" y="591588"/>
            <a:ext cx="438080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№2. Квадратные уравнения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/>
              <p:nvPr/>
            </p:nvSpPr>
            <p:spPr>
              <a:xfrm>
                <a:off x="2489007" y="1419945"/>
                <a:ext cx="7464158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lvl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kumimoji="0" lang="ru-RU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12) Решите уравнение</a:t>
                </a:r>
                <a:r>
                  <a:rPr lang="en-US" sz="240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ru-RU" sz="2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9</m:t>
                    </m:r>
                    <m:sSup>
                      <m:sSupPr>
                        <m:ctrlPr>
                          <a:rPr kumimoji="0" lang="en-US" sz="240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  <m:sup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p>
                    <m:r>
                      <a:rPr kumimoji="0" lang="ru-RU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=54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</m:oMath>
                </a14:m>
                <a:endParaRPr kumimoji="0" lang="en-US" sz="24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+mn-ea"/>
                  <a:cs typeface="+mn-cs"/>
                </a:endParaRPr>
              </a:p>
              <a:p>
                <a:pPr algn="ctr">
                  <a:defRPr/>
                </a:pPr>
                <a:r>
                  <a:rPr lang="ru-RU" sz="2400" dirty="0">
                    <a:effectLst/>
                    <a:latin typeface="Franklin Gothic Book" panose="020B05030201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Если уравнение имеет более одного корня, в ответ запишите</a:t>
                </a:r>
                <a:r>
                  <a:rPr lang="en-US" sz="2400" dirty="0">
                    <a:effectLst/>
                    <a:latin typeface="Franklin Gothic Book" panose="020B05030201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effectLst/>
                    <a:latin typeface="Franklin Gothic Book" panose="020B05030201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меньший из корней.</a:t>
                </a:r>
                <a:endParaRPr lang="ru-RU" sz="2400" dirty="0">
                  <a:effectLst/>
                  <a:latin typeface="Franklin Gothic Book" panose="020B05030201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9007" y="1419945"/>
                <a:ext cx="7464158" cy="1200329"/>
              </a:xfrm>
              <a:prstGeom prst="rect">
                <a:avLst/>
              </a:prstGeom>
              <a:blipFill>
                <a:blip r:embed="rId5"/>
                <a:stretch>
                  <a:fillRect t="-3125" b="-104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90BEC363-76F2-49F1-3F42-BB6D9B304A78}"/>
              </a:ext>
            </a:extLst>
          </p:cNvPr>
          <p:cNvCxnSpPr>
            <a:cxnSpLocks/>
          </p:cNvCxnSpPr>
          <p:nvPr/>
        </p:nvCxnSpPr>
        <p:spPr>
          <a:xfrm>
            <a:off x="898452" y="2783993"/>
            <a:ext cx="1064527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D80D6373-43FD-9F27-597C-CF47B9286A2D}"/>
              </a:ext>
            </a:extLst>
          </p:cNvPr>
          <p:cNvSpPr txBox="1"/>
          <p:nvPr/>
        </p:nvSpPr>
        <p:spPr>
          <a:xfrm>
            <a:off x="8910053" y="6412628"/>
            <a:ext cx="26336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Adelle Sans Devanagari Thin" panose="02000503000000020004" pitchFamily="2" charset="-78"/>
              </a:rPr>
              <a:t>Ответ: </a:t>
            </a:r>
            <a:r>
              <a:rPr lang="ru-RU" sz="2000" dirty="0">
                <a:solidFill>
                  <a:prstClr val="black"/>
                </a:solidFill>
                <a:latin typeface="Franklin Gothic Medium" panose="020B0603020102020204" pitchFamily="34" charset="0"/>
                <a:cs typeface="Adelle Sans Devanagari Thin" panose="02000503000000020004" pitchFamily="2" charset="-78"/>
              </a:rPr>
              <a:t>0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Medium" panose="020B0603020102020204" pitchFamily="34" charset="0"/>
              <a:ea typeface="+mn-ea"/>
              <a:cs typeface="Adelle Sans Devanagari Thin" panose="02000503000000020004" pitchFamily="2" charset="-78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411D567-56E9-5414-CBA2-BCEB41712373}"/>
                  </a:ext>
                </a:extLst>
              </p:cNvPr>
              <p:cNvSpPr txBox="1"/>
              <p:nvPr/>
            </p:nvSpPr>
            <p:spPr>
              <a:xfrm>
                <a:off x="2380533" y="2920057"/>
                <a:ext cx="7834646" cy="9022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400" dirty="0">
                    <a:latin typeface="Franklin Gothic Book" panose="020B0503020102020204" pitchFamily="34" charset="0"/>
                  </a:rPr>
                  <a:t>Перенесём слагаемое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𝟓𝟒</m:t>
                    </m:r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2400" dirty="0">
                    <a:latin typeface="Franklin Gothic Book" panose="020B0503020102020204" pitchFamily="34" charset="0"/>
                  </a:rPr>
                  <a:t> </a:t>
                </a:r>
                <a:r>
                  <a:rPr lang="ru-RU" sz="2400" dirty="0">
                    <a:latin typeface="Franklin Gothic Book" panose="020B0503020102020204" pitchFamily="34" charset="0"/>
                  </a:rPr>
                  <a:t>в левую часть уравнения: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𝟗</m:t>
                      </m:r>
                      <m:sSup>
                        <m:sSupPr>
                          <m:ctrlPr>
                            <a:rPr lang="en-US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ru-RU" sz="2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ru-RU" sz="2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2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2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ru-RU" sz="2800" b="1" dirty="0">
                  <a:solidFill>
                    <a:srgbClr val="002060"/>
                  </a:solidFill>
                  <a:latin typeface="Franklin Gothic Book" panose="020B0503020102020204" pitchFamily="34" charset="0"/>
                </a:endParaRP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411D567-56E9-5414-CBA2-BCEB417123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0533" y="2920057"/>
                <a:ext cx="7834646" cy="902298"/>
              </a:xfrm>
              <a:prstGeom prst="rect">
                <a:avLst/>
              </a:prstGeom>
              <a:blipFill>
                <a:blip r:embed="rId6"/>
                <a:stretch>
                  <a:fillRect t="-41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CA5FE44-ED4F-910A-55BF-5D2A8CF245ED}"/>
                  </a:ext>
                </a:extLst>
              </p:cNvPr>
              <p:cNvSpPr txBox="1"/>
              <p:nvPr/>
            </p:nvSpPr>
            <p:spPr>
              <a:xfrm>
                <a:off x="2392242" y="3822355"/>
                <a:ext cx="7834646" cy="9022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400" dirty="0">
                    <a:latin typeface="Franklin Gothic Book" panose="020B0503020102020204" pitchFamily="34" charset="0"/>
                  </a:rPr>
                  <a:t>Вынесем за скобки общий множитель </a:t>
                </a:r>
                <a14:m>
                  <m:oMath xmlns:m="http://schemas.openxmlformats.org/officeDocument/2006/math">
                    <m:r>
                      <a:rPr lang="ru-RU" sz="2400" b="1" i="0" dirty="0" smtClean="0">
                        <a:latin typeface="Cambria Math" panose="02040503050406030204" pitchFamily="18" charset="0"/>
                      </a:rPr>
                      <m:t>𝟗</m:t>
                    </m:r>
                    <m:r>
                      <a:rPr lang="en-US" sz="2400" b="1" i="1" dirty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400" b="1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sz="2400" dirty="0">
                    <a:latin typeface="Franklin Gothic Book" panose="020B0503020102020204" pitchFamily="34" charset="0"/>
                  </a:rPr>
                  <a:t>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𝟗</m:t>
                      </m:r>
                      <m:r>
                        <a:rPr lang="en-US" sz="2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n-US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e>
                      </m:d>
                      <m:r>
                        <a:rPr lang="en-US" sz="2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ru-RU" sz="2800" b="1" dirty="0">
                  <a:solidFill>
                    <a:srgbClr val="002060"/>
                  </a:solidFill>
                  <a:latin typeface="Franklin Gothic Book" panose="020B0503020102020204" pitchFamily="34" charset="0"/>
                </a:endParaRP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CA5FE44-ED4F-910A-55BF-5D2A8CF245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2242" y="3822355"/>
                <a:ext cx="7834646" cy="902298"/>
              </a:xfrm>
              <a:prstGeom prst="rect">
                <a:avLst/>
              </a:prstGeom>
              <a:blipFill>
                <a:blip r:embed="rId7"/>
                <a:stretch>
                  <a:fillRect t="-41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53EF5D9-3053-E0B7-54BB-AEECD724742F}"/>
                  </a:ext>
                </a:extLst>
              </p:cNvPr>
              <p:cNvSpPr txBox="1"/>
              <p:nvPr/>
            </p:nvSpPr>
            <p:spPr>
              <a:xfrm>
                <a:off x="2403951" y="4681887"/>
                <a:ext cx="7834646" cy="9022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400" dirty="0">
                    <a:latin typeface="Franklin Gothic Book" panose="020B0503020102020204" pitchFamily="34" charset="0"/>
                  </a:rPr>
                  <a:t>Разбиваем уравнение на равносильную совокупность: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ru-RU" sz="28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𝟗</m:t>
                    </m:r>
                    <m:r>
                      <a:rPr lang="en-US" sz="28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8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2800" b="1" dirty="0">
                    <a:solidFill>
                      <a:srgbClr val="002060"/>
                    </a:solidFill>
                    <a:latin typeface="Franklin Gothic Book" panose="020B0503020102020204" pitchFamily="34" charset="0"/>
                  </a:rPr>
                  <a:t> </a:t>
                </a:r>
                <a:r>
                  <a:rPr lang="ru-RU" sz="2800" b="1" dirty="0">
                    <a:solidFill>
                      <a:srgbClr val="002060"/>
                    </a:solidFill>
                    <a:latin typeface="Franklin Gothic Book" panose="020B0503020102020204" pitchFamily="34" charset="0"/>
                  </a:rPr>
                  <a:t>или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8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ru-RU" sz="28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𝟔</m:t>
                    </m:r>
                    <m:r>
                      <a:rPr lang="ru-RU" sz="28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sz="28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ru-RU" sz="2800" b="1" dirty="0">
                  <a:solidFill>
                    <a:srgbClr val="002060"/>
                  </a:solidFill>
                  <a:latin typeface="Franklin Gothic Book" panose="020B0503020102020204" pitchFamily="34" charset="0"/>
                </a:endParaRPr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53EF5D9-3053-E0B7-54BB-AEECD72474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3951" y="4681887"/>
                <a:ext cx="7834646" cy="902298"/>
              </a:xfrm>
              <a:prstGeom prst="rect">
                <a:avLst/>
              </a:prstGeom>
              <a:blipFill>
                <a:blip r:embed="rId8"/>
                <a:stretch>
                  <a:fillRect t="-5556" b="-1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EC315FF-EBB4-8065-67C8-3B3D17B90FF4}"/>
                  </a:ext>
                </a:extLst>
              </p:cNvPr>
              <p:cNvSpPr txBox="1"/>
              <p:nvPr/>
            </p:nvSpPr>
            <p:spPr>
              <a:xfrm>
                <a:off x="4232631" y="5584185"/>
                <a:ext cx="3976909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800" b="1" i="1" u="sng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800" b="1" i="1" u="sng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1" i="1" u="sng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2800" b="1" dirty="0">
                    <a:solidFill>
                      <a:srgbClr val="C00000"/>
                    </a:solidFill>
                    <a:latin typeface="Franklin Gothic Book" panose="020B0503020102020204" pitchFamily="34" charset="0"/>
                  </a:rPr>
                  <a:t> </a:t>
                </a:r>
                <a:r>
                  <a:rPr lang="ru-RU" sz="2800" b="1" dirty="0">
                    <a:solidFill>
                      <a:srgbClr val="002060"/>
                    </a:solidFill>
                    <a:latin typeface="Franklin Gothic Book" panose="020B0503020102020204" pitchFamily="34" charset="0"/>
                  </a:rPr>
                  <a:t>или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ru-RU" sz="28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sz="28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𝟔</m:t>
                    </m:r>
                  </m:oMath>
                </a14:m>
                <a:endParaRPr lang="ru-RU" sz="2800" b="1" dirty="0">
                  <a:solidFill>
                    <a:srgbClr val="002060"/>
                  </a:solidFill>
                  <a:latin typeface="Franklin Gothic Book" panose="020B0503020102020204" pitchFamily="34" charset="0"/>
                </a:endParaRPr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EC315FF-EBB4-8065-67C8-3B3D17B90F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2631" y="5584185"/>
                <a:ext cx="3976909" cy="523220"/>
              </a:xfrm>
              <a:prstGeom prst="rect">
                <a:avLst/>
              </a:prstGeom>
              <a:blipFill>
                <a:blip r:embed="rId9"/>
                <a:stretch>
                  <a:fillRect t="-11905" b="-3095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9B0B3C72-4232-9D6F-A10E-1682784DF688}"/>
              </a:ext>
            </a:extLst>
          </p:cNvPr>
          <p:cNvSpPr txBox="1"/>
          <p:nvPr/>
        </p:nvSpPr>
        <p:spPr>
          <a:xfrm>
            <a:off x="4717552" y="6099007"/>
            <a:ext cx="13206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>
                <a:solidFill>
                  <a:srgbClr val="C00000"/>
                </a:solidFill>
                <a:latin typeface="Franklin Gothic Book" panose="020B0503020102020204" pitchFamily="34" charset="0"/>
              </a:rPr>
              <a:t>Меньший корень!</a:t>
            </a:r>
          </a:p>
        </p:txBody>
      </p:sp>
    </p:spTree>
    <p:extLst>
      <p:ext uri="{BB962C8B-B14F-4D97-AF65-F5344CB8AC3E}">
        <p14:creationId xmlns:p14="http://schemas.microsoft.com/office/powerpoint/2010/main" val="1262097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2" grpId="0"/>
      <p:bldP spid="13" grpId="0"/>
      <p:bldP spid="18" grpId="0"/>
      <p:bldP spid="20" grpId="0"/>
      <p:bldP spid="2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ОГЭ-2025 (математика). Задание №9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4" y="591588"/>
            <a:ext cx="438080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№2. Квадратные уравнения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/>
              <p:nvPr/>
            </p:nvSpPr>
            <p:spPr>
              <a:xfrm>
                <a:off x="2489007" y="1419945"/>
                <a:ext cx="7464158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lvl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kumimoji="0" lang="ru-RU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13) Решите уравнение</a:t>
                </a:r>
                <a:r>
                  <a:rPr lang="en-US" sz="240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ru-RU" sz="2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4</m:t>
                    </m:r>
                    <m:sSup>
                      <m:sSupPr>
                        <m:ctrlPr>
                          <a:rPr kumimoji="0" lang="en-US" sz="240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  <m:sup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p>
                    <m:r>
                      <a:rPr kumimoji="0" lang="ru-RU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=20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</m:oMath>
                </a14:m>
                <a:endParaRPr kumimoji="0" lang="en-US" sz="24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+mn-ea"/>
                  <a:cs typeface="+mn-cs"/>
                </a:endParaRPr>
              </a:p>
              <a:p>
                <a:pPr algn="ctr">
                  <a:defRPr/>
                </a:pPr>
                <a:r>
                  <a:rPr lang="ru-RU" sz="2400" dirty="0">
                    <a:effectLst/>
                    <a:latin typeface="Franklin Gothic Book" panose="020B05030201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Если уравнение имеет более одного корня, в ответ запишите</a:t>
                </a:r>
                <a:r>
                  <a:rPr lang="en-US" sz="2400" dirty="0">
                    <a:effectLst/>
                    <a:latin typeface="Franklin Gothic Book" panose="020B05030201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effectLst/>
                    <a:latin typeface="Franklin Gothic Book" panose="020B05030201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меньший из корней.</a:t>
                </a:r>
                <a:endParaRPr lang="ru-RU" sz="2400" dirty="0">
                  <a:effectLst/>
                  <a:latin typeface="Franklin Gothic Book" panose="020B05030201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9007" y="1419945"/>
                <a:ext cx="7464158" cy="1200329"/>
              </a:xfrm>
              <a:prstGeom prst="rect">
                <a:avLst/>
              </a:prstGeom>
              <a:blipFill>
                <a:blip r:embed="rId5"/>
                <a:stretch>
                  <a:fillRect t="-3125" b="-104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90BEC363-76F2-49F1-3F42-BB6D9B304A78}"/>
              </a:ext>
            </a:extLst>
          </p:cNvPr>
          <p:cNvCxnSpPr>
            <a:cxnSpLocks/>
          </p:cNvCxnSpPr>
          <p:nvPr/>
        </p:nvCxnSpPr>
        <p:spPr>
          <a:xfrm>
            <a:off x="898452" y="2783993"/>
            <a:ext cx="1064527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13680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ОГЭ-2025 (математика). Задание №9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4" y="591588"/>
            <a:ext cx="438080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№2. Квадратные уравнения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/>
              <p:nvPr/>
            </p:nvSpPr>
            <p:spPr>
              <a:xfrm>
                <a:off x="2489007" y="1419945"/>
                <a:ext cx="7464158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lvl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kumimoji="0" lang="ru-RU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14) Решите уравнение</a:t>
                </a:r>
                <a:r>
                  <a:rPr lang="en-US" sz="240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ru-RU" sz="2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7</m:t>
                    </m:r>
                    <m:sSup>
                      <m:sSupPr>
                        <m:ctrlPr>
                          <a:rPr kumimoji="0" lang="en-US" sz="240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  <m:sup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p>
                    <m:r>
                      <a:rPr kumimoji="0" lang="ru-RU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=42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</m:oMath>
                </a14:m>
                <a:endParaRPr kumimoji="0" lang="en-US" sz="24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+mn-ea"/>
                  <a:cs typeface="+mn-cs"/>
                </a:endParaRPr>
              </a:p>
              <a:p>
                <a:pPr algn="ctr">
                  <a:defRPr/>
                </a:pPr>
                <a:r>
                  <a:rPr lang="ru-RU" sz="2400" dirty="0">
                    <a:effectLst/>
                    <a:latin typeface="Franklin Gothic Book" panose="020B05030201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Если уравнение имеет более одного корня, в ответ запишите</a:t>
                </a:r>
                <a:r>
                  <a:rPr lang="en-US" sz="2400" dirty="0">
                    <a:effectLst/>
                    <a:latin typeface="Franklin Gothic Book" panose="020B05030201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effectLst/>
                    <a:latin typeface="Franklin Gothic Book" panose="020B05030201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меньший из корней.</a:t>
                </a:r>
                <a:endParaRPr lang="ru-RU" sz="2400" dirty="0">
                  <a:effectLst/>
                  <a:latin typeface="Franklin Gothic Book" panose="020B05030201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9007" y="1419945"/>
                <a:ext cx="7464158" cy="1200329"/>
              </a:xfrm>
              <a:prstGeom prst="rect">
                <a:avLst/>
              </a:prstGeom>
              <a:blipFill>
                <a:blip r:embed="rId5"/>
                <a:stretch>
                  <a:fillRect t="-3125" b="-104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90BEC363-76F2-49F1-3F42-BB6D9B304A78}"/>
              </a:ext>
            </a:extLst>
          </p:cNvPr>
          <p:cNvCxnSpPr>
            <a:cxnSpLocks/>
          </p:cNvCxnSpPr>
          <p:nvPr/>
        </p:nvCxnSpPr>
        <p:spPr>
          <a:xfrm>
            <a:off x="898452" y="2783993"/>
            <a:ext cx="1064527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98940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ОГЭ-2025 (математика). Задание №9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4" y="591588"/>
            <a:ext cx="438080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№2. Квадратные уравнения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/>
              <p:nvPr/>
            </p:nvSpPr>
            <p:spPr>
              <a:xfrm>
                <a:off x="2489007" y="1419945"/>
                <a:ext cx="7464158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lvl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kumimoji="0" lang="ru-RU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15) Решите уравнение</a:t>
                </a:r>
                <a:r>
                  <a:rPr lang="en-US" sz="240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4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kumimoji="0" lang="en-US" sz="240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  <m:sup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p>
                    <m:r>
                      <a:rPr kumimoji="0" lang="ru-RU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=9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</m:oMath>
                </a14:m>
                <a:endParaRPr kumimoji="0" lang="en-US" sz="24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+mn-ea"/>
                  <a:cs typeface="+mn-cs"/>
                </a:endParaRPr>
              </a:p>
              <a:p>
                <a:pPr algn="ctr">
                  <a:defRPr/>
                </a:pPr>
                <a:r>
                  <a:rPr lang="ru-RU" sz="2400" dirty="0">
                    <a:effectLst/>
                    <a:latin typeface="Franklin Gothic Book" panose="020B05030201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Если уравнение имеет более одного корня, в ответ запишите</a:t>
                </a:r>
                <a:r>
                  <a:rPr lang="en-US" sz="2400" dirty="0">
                    <a:effectLst/>
                    <a:latin typeface="Franklin Gothic Book" panose="020B05030201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effectLst/>
                    <a:latin typeface="Franklin Gothic Book" panose="020B05030201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меньший из корней.</a:t>
                </a:r>
                <a:endParaRPr lang="ru-RU" sz="2400" dirty="0">
                  <a:effectLst/>
                  <a:latin typeface="Franklin Gothic Book" panose="020B05030201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9007" y="1419945"/>
                <a:ext cx="7464158" cy="1200329"/>
              </a:xfrm>
              <a:prstGeom prst="rect">
                <a:avLst/>
              </a:prstGeom>
              <a:blipFill>
                <a:blip r:embed="rId5"/>
                <a:stretch>
                  <a:fillRect t="-3125" b="-104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90BEC363-76F2-49F1-3F42-BB6D9B304A78}"/>
              </a:ext>
            </a:extLst>
          </p:cNvPr>
          <p:cNvCxnSpPr>
            <a:cxnSpLocks/>
          </p:cNvCxnSpPr>
          <p:nvPr/>
        </p:nvCxnSpPr>
        <p:spPr>
          <a:xfrm>
            <a:off x="898452" y="2783993"/>
            <a:ext cx="1064527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68977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ОГЭ-2025 (математика). Задание №9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4" y="591588"/>
            <a:ext cx="438080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№2. Квадратные уравнения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/>
              <p:nvPr/>
            </p:nvSpPr>
            <p:spPr>
              <a:xfrm>
                <a:off x="2489007" y="1419945"/>
                <a:ext cx="7464158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lvl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kumimoji="0" lang="ru-RU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16) Решите уравнение</a:t>
                </a:r>
                <a:r>
                  <a:rPr lang="en-US" sz="240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ru-RU" sz="2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10</m:t>
                    </m:r>
                    <m:sSup>
                      <m:sSupPr>
                        <m:ctrlPr>
                          <a:rPr kumimoji="0" lang="en-US" sz="240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  <m:sup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p>
                    <m:r>
                      <a:rPr kumimoji="0" lang="ru-RU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=80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</m:oMath>
                </a14:m>
                <a:endParaRPr kumimoji="0" lang="en-US" sz="24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+mn-ea"/>
                  <a:cs typeface="+mn-cs"/>
                </a:endParaRPr>
              </a:p>
              <a:p>
                <a:pPr algn="ctr">
                  <a:defRPr/>
                </a:pPr>
                <a:r>
                  <a:rPr lang="ru-RU" sz="2400" dirty="0">
                    <a:effectLst/>
                    <a:latin typeface="Franklin Gothic Book" panose="020B05030201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Если уравнение имеет более одного корня, в ответ запишите</a:t>
                </a:r>
                <a:r>
                  <a:rPr lang="en-US" sz="2400" dirty="0">
                    <a:effectLst/>
                    <a:latin typeface="Franklin Gothic Book" panose="020B05030201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effectLst/>
                    <a:latin typeface="Franklin Gothic Book" panose="020B05030201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меньший из корней.</a:t>
                </a:r>
                <a:endParaRPr lang="ru-RU" sz="2400" dirty="0">
                  <a:effectLst/>
                  <a:latin typeface="Franklin Gothic Book" panose="020B05030201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9007" y="1419945"/>
                <a:ext cx="7464158" cy="1200329"/>
              </a:xfrm>
              <a:prstGeom prst="rect">
                <a:avLst/>
              </a:prstGeom>
              <a:blipFill>
                <a:blip r:embed="rId5"/>
                <a:stretch>
                  <a:fillRect t="-3125" b="-104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90BEC363-76F2-49F1-3F42-BB6D9B304A78}"/>
              </a:ext>
            </a:extLst>
          </p:cNvPr>
          <p:cNvCxnSpPr>
            <a:cxnSpLocks/>
          </p:cNvCxnSpPr>
          <p:nvPr/>
        </p:nvCxnSpPr>
        <p:spPr>
          <a:xfrm>
            <a:off x="898452" y="2783993"/>
            <a:ext cx="1064527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835946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ОГЭ-2025 (математика). Задание №9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4" y="591588"/>
            <a:ext cx="438080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№2. Квадратные уравнения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/>
              <p:nvPr/>
            </p:nvSpPr>
            <p:spPr>
              <a:xfrm>
                <a:off x="2489007" y="1419945"/>
                <a:ext cx="7464158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lvl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kumimoji="0" lang="ru-RU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17) Решите уравнение</a:t>
                </a:r>
                <a:r>
                  <a:rPr lang="en-US" sz="240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240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  <m:sup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p>
                    <m:r>
                      <a:rPr kumimoji="0" lang="ru-RU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−9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  <m:r>
                      <a:rPr kumimoji="0" lang="ru-RU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+18=0</m:t>
                    </m:r>
                  </m:oMath>
                </a14:m>
                <a:endParaRPr kumimoji="0" lang="en-US" sz="24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+mn-ea"/>
                  <a:cs typeface="+mn-cs"/>
                </a:endParaRPr>
              </a:p>
              <a:p>
                <a:pPr algn="ctr">
                  <a:defRPr/>
                </a:pPr>
                <a:r>
                  <a:rPr lang="ru-RU" sz="2400" dirty="0">
                    <a:effectLst/>
                    <a:latin typeface="Franklin Gothic Book" panose="020B05030201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Если уравнение имеет более одного корня, в ответ запишите</a:t>
                </a:r>
                <a:r>
                  <a:rPr lang="en-US" sz="2400" dirty="0">
                    <a:effectLst/>
                    <a:latin typeface="Franklin Gothic Book" panose="020B05030201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effectLst/>
                    <a:latin typeface="Franklin Gothic Book" panose="020B05030201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меньший из корней.</a:t>
                </a:r>
                <a:endParaRPr lang="ru-RU" sz="2400" dirty="0">
                  <a:effectLst/>
                  <a:latin typeface="Franklin Gothic Book" panose="020B05030201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9007" y="1419945"/>
                <a:ext cx="7464158" cy="1200329"/>
              </a:xfrm>
              <a:prstGeom prst="rect">
                <a:avLst/>
              </a:prstGeom>
              <a:blipFill>
                <a:blip r:embed="rId5"/>
                <a:stretch>
                  <a:fillRect t="-3125" b="-104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90BEC363-76F2-49F1-3F42-BB6D9B304A78}"/>
              </a:ext>
            </a:extLst>
          </p:cNvPr>
          <p:cNvCxnSpPr>
            <a:cxnSpLocks/>
          </p:cNvCxnSpPr>
          <p:nvPr/>
        </p:nvCxnSpPr>
        <p:spPr>
          <a:xfrm>
            <a:off x="898452" y="2783993"/>
            <a:ext cx="1064527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5C786C4-F9C4-540B-3C5E-8F2D2577674D}"/>
                  </a:ext>
                </a:extLst>
              </p:cNvPr>
              <p:cNvSpPr txBox="1"/>
              <p:nvPr/>
            </p:nvSpPr>
            <p:spPr>
              <a:xfrm>
                <a:off x="3940629" y="2920057"/>
                <a:ext cx="6274550" cy="13331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400" dirty="0">
                    <a:latin typeface="Franklin Gothic Book" panose="020B0503020102020204" pitchFamily="34" charset="0"/>
                  </a:rPr>
                  <a:t>Вычислим дискриминант уравнения: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𝑫</m:t>
                      </m:r>
                      <m:r>
                        <a:rPr lang="en-US" sz="2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−9</m:t>
                              </m:r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lang="en-US" sz="28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∙1∙18=81−72</m:t>
                      </m:r>
                      <m:r>
                        <a:rPr lang="en-US" sz="2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𝟗</m:t>
                      </m:r>
                    </m:oMath>
                  </m:oMathPara>
                </a14:m>
                <a:endParaRPr lang="en-US" sz="2800" b="1" dirty="0">
                  <a:solidFill>
                    <a:srgbClr val="002060"/>
                  </a:solidFill>
                  <a:latin typeface="Franklin Gothic Book" panose="020B0503020102020204" pitchFamily="34" charset="0"/>
                  <a:ea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𝑫</m:t>
                    </m:r>
                    <m:r>
                      <a:rPr lang="en-US" sz="28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𝟗</m:t>
                    </m:r>
                    <m:r>
                      <a:rPr lang="en-US" sz="28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8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sz="2800" dirty="0"/>
                  <a:t> </a:t>
                </a:r>
                <a:r>
                  <a:rPr lang="ru-RU" sz="2400" i="1" dirty="0">
                    <a:solidFill>
                      <a:srgbClr val="002060"/>
                    </a:solidFill>
                    <a:latin typeface="Franklin Gothic Book" panose="020B0503020102020204" pitchFamily="34" charset="0"/>
                  </a:rPr>
                  <a:t>уравнение имеет два корня</a:t>
                </a:r>
                <a:endParaRPr lang="ru-RU" sz="2800" b="1" i="1" dirty="0">
                  <a:solidFill>
                    <a:srgbClr val="002060"/>
                  </a:solidFill>
                  <a:latin typeface="Franklin Gothic Book" panose="020B0503020102020204" pitchFamily="34" charset="0"/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5C786C4-F9C4-540B-3C5E-8F2D257767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0629" y="2920057"/>
                <a:ext cx="6274550" cy="1333185"/>
              </a:xfrm>
              <a:prstGeom prst="rect">
                <a:avLst/>
              </a:prstGeom>
              <a:blipFill>
                <a:blip r:embed="rId6"/>
                <a:stretch>
                  <a:fillRect t="-2804" r="-202" b="-747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7DF7697-EE47-EFC7-4DF0-577ED0B1DE85}"/>
                  </a:ext>
                </a:extLst>
              </p:cNvPr>
              <p:cNvSpPr txBox="1"/>
              <p:nvPr/>
            </p:nvSpPr>
            <p:spPr>
              <a:xfrm>
                <a:off x="10215179" y="1512277"/>
                <a:ext cx="1066800" cy="1015663"/>
              </a:xfrm>
              <a:prstGeom prst="rect">
                <a:avLst/>
              </a:prstGeom>
              <a:ln>
                <a:solidFill>
                  <a:srgbClr val="C000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2000" b="1" dirty="0">
                  <a:solidFill>
                    <a:srgbClr val="C00000"/>
                  </a:solidFill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𝟗</m:t>
                      </m:r>
                    </m:oMath>
                  </m:oMathPara>
                </a14:m>
                <a:endParaRPr lang="ru-RU" sz="2000" b="1" dirty="0">
                  <a:solidFill>
                    <a:srgbClr val="C00000"/>
                  </a:solidFill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𝟏𝟖</m:t>
                      </m:r>
                    </m:oMath>
                  </m:oMathPara>
                </a14:m>
                <a:endParaRPr lang="ru-RU" sz="2000" b="1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7DF7697-EE47-EFC7-4DF0-577ED0B1DE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15179" y="1512277"/>
                <a:ext cx="1066800" cy="101566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CF72D6A-9BA6-AEF9-9854-51D65012655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1430" y="3029697"/>
            <a:ext cx="3324954" cy="872389"/>
          </a:xfrm>
          <a:prstGeom prst="rect">
            <a:avLst/>
          </a:prstGeom>
          <a:ln>
            <a:solidFill>
              <a:srgbClr val="C00000"/>
            </a:solidFill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D2DEEDB-832B-9F8C-8C4F-275B259BCFBE}"/>
                  </a:ext>
                </a:extLst>
              </p:cNvPr>
              <p:cNvSpPr txBox="1"/>
              <p:nvPr/>
            </p:nvSpPr>
            <p:spPr>
              <a:xfrm>
                <a:off x="3940629" y="4258680"/>
                <a:ext cx="6274550" cy="13652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400" dirty="0">
                    <a:latin typeface="Franklin Gothic Book" panose="020B0503020102020204" pitchFamily="34" charset="0"/>
                  </a:rPr>
                  <a:t>Вычислим корни уравнения: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2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US" sz="280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−9</m:t>
                              </m:r>
                            </m:e>
                          </m:d>
                          <m:r>
                            <a:rPr lang="en-US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sz="280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9</m:t>
                              </m:r>
                            </m:e>
                          </m:rad>
                        </m:num>
                        <m:den>
                          <m:r>
                            <a:rPr lang="en-US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2∙1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9+3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𝟔</m:t>
                      </m:r>
                    </m:oMath>
                  </m:oMathPara>
                </a14:m>
                <a:endParaRPr lang="en-US" sz="2400" b="1" dirty="0">
                  <a:solidFill>
                    <a:srgbClr val="002060"/>
                  </a:solidFill>
                  <a:latin typeface="Franklin Gothic Book" panose="020B0503020102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D2DEEDB-832B-9F8C-8C4F-275B259BCF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0629" y="4258680"/>
                <a:ext cx="6274550" cy="1365246"/>
              </a:xfrm>
              <a:prstGeom prst="rect">
                <a:avLst/>
              </a:prstGeom>
              <a:blipFill>
                <a:blip r:embed="rId9"/>
                <a:stretch>
                  <a:fillRect t="-3670" b="-458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F2791BD-BB5A-72D3-371F-A37B363DC176}"/>
                  </a:ext>
                </a:extLst>
              </p:cNvPr>
              <p:cNvSpPr txBox="1"/>
              <p:nvPr/>
            </p:nvSpPr>
            <p:spPr>
              <a:xfrm>
                <a:off x="3940629" y="5623926"/>
                <a:ext cx="6274550" cy="9959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2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US" sz="280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−9</m:t>
                              </m:r>
                            </m:e>
                          </m:d>
                          <m:r>
                            <a:rPr lang="en-US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en-US" sz="280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9</m:t>
                              </m:r>
                            </m:e>
                          </m:rad>
                        </m:num>
                        <m:den>
                          <m:r>
                            <a:rPr lang="en-US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2∙1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9−3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US" sz="2400" b="1" dirty="0">
                  <a:solidFill>
                    <a:srgbClr val="002060"/>
                  </a:solidFill>
                  <a:latin typeface="Franklin Gothic Book" panose="020B0503020102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F2791BD-BB5A-72D3-371F-A37B363DC1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0629" y="5623926"/>
                <a:ext cx="6274550" cy="995914"/>
              </a:xfrm>
              <a:prstGeom prst="rect">
                <a:avLst/>
              </a:prstGeom>
              <a:blipFill>
                <a:blip r:embed="rId10"/>
                <a:stretch>
                  <a:fillRect b="-75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E47C367F-0E91-8BC4-E98D-6E77C2F67613}"/>
              </a:ext>
            </a:extLst>
          </p:cNvPr>
          <p:cNvSpPr txBox="1"/>
          <p:nvPr/>
        </p:nvSpPr>
        <p:spPr>
          <a:xfrm>
            <a:off x="9659666" y="5809460"/>
            <a:ext cx="13206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>
                <a:solidFill>
                  <a:srgbClr val="C00000"/>
                </a:solidFill>
                <a:latin typeface="Franklin Gothic Book" panose="020B0503020102020204" pitchFamily="34" charset="0"/>
              </a:rPr>
              <a:t>Меньший корень!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5C6E24A-243F-7979-D8E4-6B1FAD764A8E}"/>
              </a:ext>
            </a:extLst>
          </p:cNvPr>
          <p:cNvSpPr txBox="1"/>
          <p:nvPr/>
        </p:nvSpPr>
        <p:spPr>
          <a:xfrm>
            <a:off x="10727535" y="6419785"/>
            <a:ext cx="13206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Adelle Sans Devanagari Thin" panose="02000503000000020004" pitchFamily="2" charset="-78"/>
              </a:rPr>
              <a:t>Ответ: </a:t>
            </a:r>
            <a:r>
              <a:rPr lang="en-US" sz="2000" dirty="0">
                <a:solidFill>
                  <a:prstClr val="black"/>
                </a:solidFill>
                <a:latin typeface="Franklin Gothic Medium" panose="020B0603020102020204" pitchFamily="34" charset="0"/>
                <a:cs typeface="Adelle Sans Devanagari Thin" panose="02000503000000020004" pitchFamily="2" charset="-78"/>
              </a:rPr>
              <a:t>3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Medium" panose="020B0603020102020204" pitchFamily="34" charset="0"/>
              <a:ea typeface="+mn-ea"/>
              <a:cs typeface="Adelle Sans Devanagari Thin" panose="02000503000000020004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2562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10" grpId="0"/>
      <p:bldP spid="11" grpId="0"/>
      <p:bldP spid="12" grpId="0"/>
      <p:bldP spid="1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ОГЭ-2025 (математика). Задание №9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4" y="591588"/>
            <a:ext cx="438080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№2. Квадратные уравнения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/>
              <p:nvPr/>
            </p:nvSpPr>
            <p:spPr>
              <a:xfrm>
                <a:off x="2489007" y="1419945"/>
                <a:ext cx="7464158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lvl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kumimoji="0" lang="ru-RU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1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8</a:t>
                </a:r>
                <a:r>
                  <a:rPr kumimoji="0" lang="ru-RU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) Решите уравнение</a:t>
                </a:r>
                <a:r>
                  <a:rPr lang="en-US" sz="240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240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  <m:sup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p>
                    <m:r>
                      <a:rPr kumimoji="0" lang="ru-RU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6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  <m:r>
                      <a:rPr kumimoji="0" lang="ru-RU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5</m:t>
                    </m:r>
                    <m:r>
                      <a:rPr kumimoji="0" lang="ru-RU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=0</m:t>
                    </m:r>
                  </m:oMath>
                </a14:m>
                <a:endParaRPr kumimoji="0" lang="en-US" sz="24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+mn-ea"/>
                  <a:cs typeface="+mn-cs"/>
                </a:endParaRPr>
              </a:p>
              <a:p>
                <a:pPr algn="ctr">
                  <a:defRPr/>
                </a:pPr>
                <a:r>
                  <a:rPr lang="ru-RU" sz="2400" dirty="0">
                    <a:effectLst/>
                    <a:latin typeface="Franklin Gothic Book" panose="020B05030201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Если уравнение имеет более одного корня, в ответ запишите</a:t>
                </a:r>
                <a:r>
                  <a:rPr lang="en-US" sz="2400" dirty="0">
                    <a:effectLst/>
                    <a:latin typeface="Franklin Gothic Book" panose="020B05030201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effectLst/>
                    <a:latin typeface="Franklin Gothic Book" panose="020B05030201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меньший из корней.</a:t>
                </a:r>
                <a:endParaRPr lang="ru-RU" sz="2400" dirty="0">
                  <a:effectLst/>
                  <a:latin typeface="Franklin Gothic Book" panose="020B05030201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9007" y="1419945"/>
                <a:ext cx="7464158" cy="1200329"/>
              </a:xfrm>
              <a:prstGeom prst="rect">
                <a:avLst/>
              </a:prstGeom>
              <a:blipFill>
                <a:blip r:embed="rId5"/>
                <a:stretch>
                  <a:fillRect t="-3125" b="-104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90BEC363-76F2-49F1-3F42-BB6D9B304A78}"/>
              </a:ext>
            </a:extLst>
          </p:cNvPr>
          <p:cNvCxnSpPr>
            <a:cxnSpLocks/>
          </p:cNvCxnSpPr>
          <p:nvPr/>
        </p:nvCxnSpPr>
        <p:spPr>
          <a:xfrm>
            <a:off x="898452" y="2783993"/>
            <a:ext cx="1064527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428576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ОГЭ-2025 (математика). Задание №9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4" y="591588"/>
            <a:ext cx="438080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№2. Квадратные уравнения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/>
              <p:nvPr/>
            </p:nvSpPr>
            <p:spPr>
              <a:xfrm>
                <a:off x="2489007" y="1419945"/>
                <a:ext cx="7464158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lvl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kumimoji="0" lang="ru-RU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1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9</a:t>
                </a:r>
                <a:r>
                  <a:rPr kumimoji="0" lang="ru-RU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) Решите уравнение</a:t>
                </a:r>
                <a:r>
                  <a:rPr lang="en-US" sz="240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240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  <m:sup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p>
                    <m:r>
                      <a:rPr kumimoji="0" lang="ru-RU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11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  <m:r>
                      <a:rPr kumimoji="0" lang="ru-RU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18</m:t>
                    </m:r>
                    <m:r>
                      <a:rPr kumimoji="0" lang="ru-RU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=0</m:t>
                    </m:r>
                  </m:oMath>
                </a14:m>
                <a:endParaRPr kumimoji="0" lang="en-US" sz="24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+mn-ea"/>
                  <a:cs typeface="+mn-cs"/>
                </a:endParaRPr>
              </a:p>
              <a:p>
                <a:pPr algn="ctr">
                  <a:defRPr/>
                </a:pPr>
                <a:r>
                  <a:rPr lang="ru-RU" sz="2400" dirty="0">
                    <a:effectLst/>
                    <a:latin typeface="Franklin Gothic Book" panose="020B05030201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Если уравнение имеет более одного корня, в ответ запишите</a:t>
                </a:r>
                <a:r>
                  <a:rPr lang="en-US" sz="2400" dirty="0">
                    <a:effectLst/>
                    <a:latin typeface="Franklin Gothic Book" panose="020B05030201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effectLst/>
                    <a:latin typeface="Franklin Gothic Book" panose="020B05030201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больший из корней.</a:t>
                </a:r>
                <a:endParaRPr lang="ru-RU" sz="2400" dirty="0">
                  <a:effectLst/>
                  <a:latin typeface="Franklin Gothic Book" panose="020B05030201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9007" y="1419945"/>
                <a:ext cx="7464158" cy="1200329"/>
              </a:xfrm>
              <a:prstGeom prst="rect">
                <a:avLst/>
              </a:prstGeom>
              <a:blipFill>
                <a:blip r:embed="rId5"/>
                <a:stretch>
                  <a:fillRect t="-3125" b="-104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90BEC363-76F2-49F1-3F42-BB6D9B304A78}"/>
              </a:ext>
            </a:extLst>
          </p:cNvPr>
          <p:cNvCxnSpPr>
            <a:cxnSpLocks/>
          </p:cNvCxnSpPr>
          <p:nvPr/>
        </p:nvCxnSpPr>
        <p:spPr>
          <a:xfrm>
            <a:off x="898452" y="2783993"/>
            <a:ext cx="1064527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351176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ОГЭ-2025 (математика). Задание №9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4" y="591588"/>
            <a:ext cx="438080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№2. Квадратные уравнения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/>
              <p:nvPr/>
            </p:nvSpPr>
            <p:spPr>
              <a:xfrm>
                <a:off x="2489007" y="1419945"/>
                <a:ext cx="7464158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lvl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kumimoji="0" lang="ru-RU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20) Решите уравнение</a:t>
                </a:r>
                <a:r>
                  <a:rPr lang="en-US" sz="240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240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  <m:sup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p>
                    <m:r>
                      <a:rPr kumimoji="0" lang="ru-RU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−12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  <m:r>
                      <a:rPr kumimoji="0" lang="ru-RU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+20=0</m:t>
                    </m:r>
                  </m:oMath>
                </a14:m>
                <a:endParaRPr kumimoji="0" lang="en-US" sz="24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+mn-ea"/>
                  <a:cs typeface="+mn-cs"/>
                </a:endParaRPr>
              </a:p>
              <a:p>
                <a:pPr algn="ctr">
                  <a:defRPr/>
                </a:pPr>
                <a:r>
                  <a:rPr lang="ru-RU" sz="2400" dirty="0">
                    <a:effectLst/>
                    <a:latin typeface="Franklin Gothic Book" panose="020B05030201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Если уравнение имеет более одного корня, в ответ запишите</a:t>
                </a:r>
                <a:r>
                  <a:rPr lang="en-US" sz="2400" dirty="0">
                    <a:effectLst/>
                    <a:latin typeface="Franklin Gothic Book" panose="020B05030201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effectLst/>
                    <a:latin typeface="Franklin Gothic Book" panose="020B05030201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больший из корней.</a:t>
                </a:r>
                <a:endParaRPr lang="ru-RU" sz="2400" dirty="0">
                  <a:effectLst/>
                  <a:latin typeface="Franklin Gothic Book" panose="020B05030201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9007" y="1419945"/>
                <a:ext cx="7464158" cy="1200329"/>
              </a:xfrm>
              <a:prstGeom prst="rect">
                <a:avLst/>
              </a:prstGeom>
              <a:blipFill>
                <a:blip r:embed="rId5"/>
                <a:stretch>
                  <a:fillRect t="-3125" b="-104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90BEC363-76F2-49F1-3F42-BB6D9B304A78}"/>
              </a:ext>
            </a:extLst>
          </p:cNvPr>
          <p:cNvCxnSpPr>
            <a:cxnSpLocks/>
          </p:cNvCxnSpPr>
          <p:nvPr/>
        </p:nvCxnSpPr>
        <p:spPr>
          <a:xfrm>
            <a:off x="898452" y="2783993"/>
            <a:ext cx="1064527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0089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3" y="112662"/>
            <a:ext cx="926115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ОГЭ-2025 (математика). Задание №</a:t>
            </a:r>
            <a:r>
              <a:rPr kumimoji="0" lang="en-US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9</a:t>
            </a:r>
            <a:endParaRPr kumimoji="0" lang="ru-RU" sz="24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/>
              <a:uLnTx/>
              <a:uFillTx/>
              <a:latin typeface="Franklin Gothic Medium" panose="020B0603020102020204" pitchFamily="34" charset="0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9294" y="591588"/>
            <a:ext cx="761310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Краткая теоретическая информация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D39618D1-E87F-F6A8-17CF-B1860A4A82E9}"/>
              </a:ext>
            </a:extLst>
          </p:cNvPr>
          <p:cNvSpPr txBox="1">
            <a:spLocks/>
          </p:cNvSpPr>
          <p:nvPr/>
        </p:nvSpPr>
        <p:spPr>
          <a:xfrm>
            <a:off x="2956748" y="1517055"/>
            <a:ext cx="6278503" cy="10492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Franklin Gothic Book" panose="020B0503020102020204" pitchFamily="34" charset="0"/>
                <a:ea typeface="+mj-ea"/>
                <a:cs typeface="+mj-cs"/>
              </a:rPr>
              <a:t>Линейные уравнения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0B062BD-4CC8-6B25-797A-4F78DE2ABEAA}"/>
                  </a:ext>
                </a:extLst>
              </p:cNvPr>
              <p:cNvSpPr txBox="1"/>
              <p:nvPr/>
            </p:nvSpPr>
            <p:spPr>
              <a:xfrm>
                <a:off x="1304375" y="3091382"/>
                <a:ext cx="9776801" cy="12477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r>
                  <a:rPr kumimoji="0" lang="ru-RU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уравнения вида </a:t>
                </a:r>
                <a14:m>
                  <m:oMath xmlns:m="http://schemas.openxmlformats.org/officeDocument/2006/math">
                    <m:r>
                      <a:rPr kumimoji="0" lang="en-US" sz="40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𝒂𝒙</m:t>
                    </m:r>
                    <m:r>
                      <a:rPr kumimoji="0" lang="en-US" sz="40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r>
                      <a:rPr kumimoji="0" lang="en-US" sz="40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𝒃</m:t>
                    </m:r>
                    <m:r>
                      <a:rPr kumimoji="0" lang="en-US" sz="40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40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𝟎</m:t>
                    </m:r>
                  </m:oMath>
                </a14:m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, </a:t>
                </a:r>
                <a:r>
                  <a:rPr kumimoji="0" lang="ru-RU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где </a:t>
                </a:r>
                <a14:m>
                  <m:oMath xmlns:m="http://schemas.openxmlformats.org/officeDocument/2006/math">
                    <m:r>
                      <a:rPr lang="en-US" sz="36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36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ru-RU" sz="36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kumimoji="0" lang="ru-RU" sz="3600" b="0" i="0" u="none" strike="noStrike" kern="1200" cap="none" spc="0" normalizeH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 и все уравнения, сводящиеся к такому виду. </a:t>
                </a:r>
                <a:r>
                  <a:rPr kumimoji="0" lang="ru-RU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0B062BD-4CC8-6B25-797A-4F78DE2ABE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4375" y="3091382"/>
                <a:ext cx="9776801" cy="1247714"/>
              </a:xfrm>
              <a:prstGeom prst="rect">
                <a:avLst/>
              </a:prstGeom>
              <a:blipFill>
                <a:blip r:embed="rId5"/>
                <a:stretch>
                  <a:fillRect t="-4040" r="-259" b="-1717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052072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ОГЭ-2025 (математика). Задание №9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4" y="591588"/>
            <a:ext cx="438080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№2. Квадратные уравнения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/>
              <p:nvPr/>
            </p:nvSpPr>
            <p:spPr>
              <a:xfrm>
                <a:off x="2489007" y="1419945"/>
                <a:ext cx="7464158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lvl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kumimoji="0" lang="ru-RU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21) Решите уравнение</a:t>
                </a:r>
                <a:r>
                  <a:rPr lang="en-US" sz="240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240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  <m:sup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p>
                    <m:r>
                      <a:rPr kumimoji="0" lang="ru-RU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−11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  <m:r>
                      <a:rPr kumimoji="0" lang="ru-RU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+30=0</m:t>
                    </m:r>
                  </m:oMath>
                </a14:m>
                <a:endParaRPr kumimoji="0" lang="en-US" sz="24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+mn-ea"/>
                  <a:cs typeface="+mn-cs"/>
                </a:endParaRPr>
              </a:p>
              <a:p>
                <a:pPr algn="ctr">
                  <a:defRPr/>
                </a:pPr>
                <a:r>
                  <a:rPr lang="ru-RU" sz="2400" dirty="0">
                    <a:effectLst/>
                    <a:latin typeface="Franklin Gothic Book" panose="020B05030201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Если уравнение имеет более одного корня, в ответ запишите</a:t>
                </a:r>
                <a:r>
                  <a:rPr lang="en-US" sz="2400" dirty="0">
                    <a:effectLst/>
                    <a:latin typeface="Franklin Gothic Book" panose="020B05030201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effectLst/>
                    <a:latin typeface="Franklin Gothic Book" panose="020B05030201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меньший из корней.</a:t>
                </a:r>
                <a:endParaRPr lang="ru-RU" sz="2400" dirty="0">
                  <a:effectLst/>
                  <a:latin typeface="Franklin Gothic Book" panose="020B05030201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9007" y="1419945"/>
                <a:ext cx="7464158" cy="1200329"/>
              </a:xfrm>
              <a:prstGeom prst="rect">
                <a:avLst/>
              </a:prstGeom>
              <a:blipFill>
                <a:blip r:embed="rId5"/>
                <a:stretch>
                  <a:fillRect t="-3125" b="-104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90BEC363-76F2-49F1-3F42-BB6D9B304A78}"/>
              </a:ext>
            </a:extLst>
          </p:cNvPr>
          <p:cNvCxnSpPr>
            <a:cxnSpLocks/>
          </p:cNvCxnSpPr>
          <p:nvPr/>
        </p:nvCxnSpPr>
        <p:spPr>
          <a:xfrm>
            <a:off x="898452" y="2783993"/>
            <a:ext cx="1064527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33970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3" y="112662"/>
            <a:ext cx="926115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ОГЭ-2025 (математика). Задание №</a:t>
            </a:r>
            <a:r>
              <a:rPr kumimoji="0" lang="en-US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9</a:t>
            </a:r>
            <a:endParaRPr kumimoji="0" lang="ru-RU" sz="24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/>
              <a:uLnTx/>
              <a:uFillTx/>
              <a:latin typeface="Franklin Gothic Medium" panose="020B0603020102020204" pitchFamily="34" charset="0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9294" y="591588"/>
            <a:ext cx="761310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Краткая теоретическая информация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D39618D1-E87F-F6A8-17CF-B1860A4A82E9}"/>
              </a:ext>
            </a:extLst>
          </p:cNvPr>
          <p:cNvSpPr txBox="1">
            <a:spLocks/>
          </p:cNvSpPr>
          <p:nvPr/>
        </p:nvSpPr>
        <p:spPr>
          <a:xfrm>
            <a:off x="319873" y="1174832"/>
            <a:ext cx="11333411" cy="10492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Franklin Gothic Book" panose="020B0503020102020204" pitchFamily="34" charset="0"/>
                <a:ea typeface="+mj-ea"/>
                <a:cs typeface="+mj-cs"/>
              </a:rPr>
              <a:t>Алгоритм решения линейного уравнения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0B062BD-4CC8-6B25-797A-4F78DE2ABEAA}"/>
                  </a:ext>
                </a:extLst>
              </p:cNvPr>
              <p:cNvSpPr txBox="1"/>
              <p:nvPr/>
            </p:nvSpPr>
            <p:spPr>
              <a:xfrm>
                <a:off x="619132" y="2224067"/>
                <a:ext cx="10734892" cy="40318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71500" lvl="0" indent="-571500" algn="just">
                  <a:buFont typeface="Arial" panose="020B0604020202020204" pitchFamily="34" charset="0"/>
                  <a:buChar char="•"/>
                  <a:defRPr/>
                </a:pPr>
                <a:r>
                  <a:rPr kumimoji="0" lang="ru-RU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Раскрыть скобки, если они есть;</a:t>
                </a:r>
              </a:p>
              <a:p>
                <a:pPr marL="571500" lvl="0" indent="-571500" algn="just">
                  <a:buFont typeface="Arial" panose="020B0604020202020204" pitchFamily="34" charset="0"/>
                  <a:buChar char="•"/>
                  <a:defRPr/>
                </a:pPr>
                <a:r>
                  <a:rPr lang="ru-RU" sz="3200" dirty="0">
                    <a:solidFill>
                      <a:srgbClr val="002060"/>
                    </a:solidFill>
                    <a:latin typeface="Franklin Gothic Book" panose="020B0503020102020204" pitchFamily="34" charset="0"/>
                  </a:rPr>
                  <a:t>Перенести слагаемые с переменной в одну часть уравнения, а слагаемые без переменной – в другую часть;</a:t>
                </a:r>
              </a:p>
              <a:p>
                <a:pPr marL="571500" lvl="0" indent="-571500" algn="just">
                  <a:buFont typeface="Arial" panose="020B0604020202020204" pitchFamily="34" charset="0"/>
                  <a:buChar char="•"/>
                  <a:defRPr/>
                </a:pPr>
                <a:r>
                  <a:rPr kumimoji="0" lang="ru-RU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Привести подобные слагаемые в каждой из частей уравнения;</a:t>
                </a:r>
              </a:p>
              <a:p>
                <a:pPr marL="571500" lvl="0" indent="-571500" algn="just">
                  <a:buFont typeface="Arial" panose="020B0604020202020204" pitchFamily="34" charset="0"/>
                  <a:buChar char="•"/>
                  <a:defRPr/>
                </a:pPr>
                <a:r>
                  <a:rPr lang="ru-RU" sz="3200" dirty="0">
                    <a:solidFill>
                      <a:srgbClr val="002060"/>
                    </a:solidFill>
                    <a:latin typeface="Franklin Gothic Book" panose="020B0503020102020204" pitchFamily="34" charset="0"/>
                  </a:rPr>
                  <a:t>Разделить обе части уравнения на коэффициент при переменной </a:t>
                </a:r>
                <a14:m>
                  <m:oMath xmlns:m="http://schemas.openxmlformats.org/officeDocument/2006/math">
                    <m:r>
                      <a:rPr lang="en-US" sz="3200" b="1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3200" dirty="0">
                    <a:solidFill>
                      <a:srgbClr val="002060"/>
                    </a:solidFill>
                    <a:latin typeface="Franklin Gothic Book" panose="020B0503020102020204" pitchFamily="34" charset="0"/>
                  </a:rPr>
                  <a:t>.</a:t>
                </a:r>
                <a:endParaRPr kumimoji="0" lang="ru-RU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0B062BD-4CC8-6B25-797A-4F78DE2ABE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132" y="2224067"/>
                <a:ext cx="10734892" cy="4031873"/>
              </a:xfrm>
              <a:prstGeom prst="rect">
                <a:avLst/>
              </a:prstGeom>
              <a:blipFill>
                <a:blip r:embed="rId5"/>
                <a:stretch>
                  <a:fillRect l="-1299" t="-2201" r="-1299" b="-377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0126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ОГЭ-2025 (математика). Задание №9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4" y="591588"/>
            <a:ext cx="438080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№1. Линейные уравнения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/>
              <p:nvPr/>
            </p:nvSpPr>
            <p:spPr>
              <a:xfrm>
                <a:off x="616559" y="1295915"/>
                <a:ext cx="10958882" cy="9541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514350" marR="0" lvl="0" indent="-51435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AutoNum type="arabicParenR"/>
                  <a:tabLst/>
                  <a:defRPr/>
                </a:pPr>
                <a:r>
                  <a:rPr kumimoji="0" lang="ru-RU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Найдите корень уравнения:</a:t>
                </a:r>
              </a:p>
              <a:p>
                <a:pPr marR="0" lvl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−4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𝑥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−9=6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𝑥</m:t>
                      </m:r>
                    </m:oMath>
                  </m:oMathPara>
                </a14:m>
                <a:endParaRPr kumimoji="0" lang="ru-RU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559" y="1295915"/>
                <a:ext cx="10958882" cy="954107"/>
              </a:xfrm>
              <a:prstGeom prst="rect">
                <a:avLst/>
              </a:prstGeom>
              <a:blipFill>
                <a:blip r:embed="rId5"/>
                <a:stretch>
                  <a:fillRect t="-78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90BEC363-76F2-49F1-3F42-BB6D9B304A78}"/>
              </a:ext>
            </a:extLst>
          </p:cNvPr>
          <p:cNvCxnSpPr>
            <a:cxnSpLocks/>
          </p:cNvCxnSpPr>
          <p:nvPr/>
        </p:nvCxnSpPr>
        <p:spPr>
          <a:xfrm>
            <a:off x="898452" y="2783993"/>
            <a:ext cx="1064527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D80D6373-43FD-9F27-597C-CF47B9286A2D}"/>
              </a:ext>
            </a:extLst>
          </p:cNvPr>
          <p:cNvSpPr txBox="1"/>
          <p:nvPr/>
        </p:nvSpPr>
        <p:spPr>
          <a:xfrm>
            <a:off x="8910053" y="6412628"/>
            <a:ext cx="26336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Adelle Sans Devanagari Thin" panose="02000503000000020004" pitchFamily="2" charset="-78"/>
              </a:rPr>
              <a:t>Ответ: –0,9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411D567-56E9-5414-CBA2-BCEB41712373}"/>
                  </a:ext>
                </a:extLst>
              </p:cNvPr>
              <p:cNvSpPr txBox="1"/>
              <p:nvPr/>
            </p:nvSpPr>
            <p:spPr>
              <a:xfrm>
                <a:off x="2625384" y="3030246"/>
                <a:ext cx="7601504" cy="12618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400" dirty="0">
                    <a:latin typeface="Franklin Gothic Book" panose="020B0503020102020204" pitchFamily="34" charset="0"/>
                  </a:rPr>
                  <a:t>Перенесём слагаемое  </a:t>
                </a:r>
                <a14:m>
                  <m:oMath xmlns:m="http://schemas.openxmlformats.org/officeDocument/2006/math">
                    <m:r>
                      <a:rPr lang="ru-RU" sz="2400" b="1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ru-RU" sz="2400" b="1" i="1" dirty="0" smtClean="0">
                        <a:latin typeface="Cambria Math" panose="02040503050406030204" pitchFamily="18" charset="0"/>
                      </a:rPr>
                      <m:t>𝟗</m:t>
                    </m:r>
                  </m:oMath>
                </a14:m>
                <a:r>
                  <a:rPr lang="ru-RU" sz="2400" dirty="0">
                    <a:latin typeface="Franklin Gothic Book" panose="020B0503020102020204" pitchFamily="34" charset="0"/>
                  </a:rPr>
                  <a:t> в правую часть уравнения</a:t>
                </a:r>
                <a:r>
                  <a:rPr lang="en-US" sz="2400" dirty="0">
                    <a:latin typeface="Franklin Gothic Book" panose="020B0503020102020204" pitchFamily="34" charset="0"/>
                  </a:rPr>
                  <a:t>,</a:t>
                </a:r>
              </a:p>
              <a:p>
                <a:pPr algn="ctr"/>
                <a:r>
                  <a:rPr lang="ru-RU" sz="2400" dirty="0">
                    <a:latin typeface="Franklin Gothic Book" panose="020B0503020102020204" pitchFamily="34" charset="0"/>
                  </a:rPr>
                  <a:t>а слагаемое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𝟔</m:t>
                    </m:r>
                    <m:r>
                      <a:rPr lang="en-US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ru-RU" sz="2400" b="1" dirty="0">
                    <a:latin typeface="Franklin Gothic Book" panose="020B0503020102020204" pitchFamily="34" charset="0"/>
                  </a:rPr>
                  <a:t> </a:t>
                </a:r>
                <a:r>
                  <a:rPr lang="ru-RU" sz="2400" dirty="0">
                    <a:latin typeface="Franklin Gothic Book" panose="020B0503020102020204" pitchFamily="34" charset="0"/>
                  </a:rPr>
                  <a:t>в левую часть уравнения: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ru-RU" sz="2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2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800" b="1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b="1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US" sz="28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𝟗</m:t>
                      </m:r>
                    </m:oMath>
                  </m:oMathPara>
                </a14:m>
                <a:endParaRPr lang="ru-RU" sz="2800" b="1" dirty="0">
                  <a:solidFill>
                    <a:srgbClr val="002060"/>
                  </a:solidFill>
                  <a:latin typeface="Franklin Gothic Book" panose="020B0503020102020204" pitchFamily="34" charset="0"/>
                </a:endParaRP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411D567-56E9-5414-CBA2-BCEB417123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5384" y="3030246"/>
                <a:ext cx="7601504" cy="1261884"/>
              </a:xfrm>
              <a:prstGeom prst="rect">
                <a:avLst/>
              </a:prstGeom>
              <a:blipFill>
                <a:blip r:embed="rId6"/>
                <a:stretch>
                  <a:fillRect t="-4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EEF0C8F-D571-E200-8508-98BE412D4AF4}"/>
                  </a:ext>
                </a:extLst>
              </p:cNvPr>
              <p:cNvSpPr txBox="1"/>
              <p:nvPr/>
            </p:nvSpPr>
            <p:spPr>
              <a:xfrm>
                <a:off x="2499426" y="4476029"/>
                <a:ext cx="8133132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400" dirty="0">
                    <a:latin typeface="Franklin Gothic Book" panose="020B0503020102020204" pitchFamily="34" charset="0"/>
                  </a:rPr>
                  <a:t>Приведём подобные слагаемые в левой части уравнения: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ru-RU" sz="2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𝟏𝟎</m:t>
                      </m:r>
                      <m:r>
                        <a:rPr lang="en-US" sz="2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ru-RU" sz="2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2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𝟗</m:t>
                      </m:r>
                    </m:oMath>
                  </m:oMathPara>
                </a14:m>
                <a:endParaRPr lang="ru-RU" sz="2800" b="1" dirty="0">
                  <a:solidFill>
                    <a:srgbClr val="002060"/>
                  </a:solidFill>
                  <a:latin typeface="Franklin Gothic Book" panose="020B0503020102020204" pitchFamily="34" charset="0"/>
                </a:endParaRPr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EEF0C8F-D571-E200-8508-98BE412D4A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9426" y="4476029"/>
                <a:ext cx="8133132" cy="892552"/>
              </a:xfrm>
              <a:prstGeom prst="rect">
                <a:avLst/>
              </a:prstGeom>
              <a:blipFill>
                <a:blip r:embed="rId7"/>
                <a:stretch>
                  <a:fillRect t="-563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DF80CD0-4B2A-66E3-8653-629748B5BC98}"/>
                  </a:ext>
                </a:extLst>
              </p:cNvPr>
              <p:cNvSpPr txBox="1"/>
              <p:nvPr/>
            </p:nvSpPr>
            <p:spPr>
              <a:xfrm>
                <a:off x="2499426" y="5675560"/>
                <a:ext cx="8133132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400" dirty="0">
                    <a:latin typeface="Franklin Gothic Book" panose="020B0503020102020204" pitchFamily="34" charset="0"/>
                  </a:rPr>
                  <a:t>Поделим обе части уравнения на </a:t>
                </a:r>
                <a14:m>
                  <m:oMath xmlns:m="http://schemas.openxmlformats.org/officeDocument/2006/math">
                    <m:r>
                      <a:rPr lang="ru-RU" sz="2400" b="1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ru-RU" sz="2400" b="1" i="1" dirty="0" smtClean="0">
                        <a:latin typeface="Cambria Math" panose="02040503050406030204" pitchFamily="18" charset="0"/>
                      </a:rPr>
                      <m:t>𝟏𝟎</m:t>
                    </m:r>
                  </m:oMath>
                </a14:m>
                <a:r>
                  <a:rPr lang="ru-RU" sz="2400" dirty="0">
                    <a:latin typeface="Franklin Gothic Book" panose="020B0503020102020204" pitchFamily="34" charset="0"/>
                  </a:rPr>
                  <a:t>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ru-RU" sz="2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ru-RU" sz="2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ru-RU" sz="2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ru-RU" sz="2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𝟗</m:t>
                      </m:r>
                    </m:oMath>
                  </m:oMathPara>
                </a14:m>
                <a:endParaRPr lang="ru-RU" sz="2800" b="1" dirty="0">
                  <a:solidFill>
                    <a:srgbClr val="002060"/>
                  </a:solidFill>
                  <a:latin typeface="Franklin Gothic Book" panose="020B0503020102020204" pitchFamily="34" charset="0"/>
                </a:endParaRPr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DF80CD0-4B2A-66E3-8653-629748B5BC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9426" y="5675560"/>
                <a:ext cx="8133132" cy="892552"/>
              </a:xfrm>
              <a:prstGeom prst="rect">
                <a:avLst/>
              </a:prstGeom>
              <a:blipFill>
                <a:blip r:embed="rId8"/>
                <a:stretch>
                  <a:fillRect t="-422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3470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2" grpId="0"/>
      <p:bldP spid="16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ОГЭ-2025 (математика). Задание №9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4" y="591588"/>
            <a:ext cx="438080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№1. Линейные уравнения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/>
              <p:nvPr/>
            </p:nvSpPr>
            <p:spPr>
              <a:xfrm>
                <a:off x="616559" y="1295915"/>
                <a:ext cx="10958882" cy="9541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lvl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kumimoji="0" lang="ru-RU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2) Найдите корень уравнения:</a:t>
                </a:r>
              </a:p>
              <a:p>
                <a:pPr marR="0" lvl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r>
                        <a:rPr kumimoji="0" lang="ru-RU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2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𝑥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r>
                        <a:rPr kumimoji="0" lang="ru-RU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4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ru-RU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3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𝑥</m:t>
                      </m:r>
                    </m:oMath>
                  </m:oMathPara>
                </a14:m>
                <a:endParaRPr kumimoji="0" lang="ru-RU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559" y="1295915"/>
                <a:ext cx="10958882" cy="954107"/>
              </a:xfrm>
              <a:prstGeom prst="rect">
                <a:avLst/>
              </a:prstGeom>
              <a:blipFill>
                <a:blip r:embed="rId5"/>
                <a:stretch>
                  <a:fillRect t="-78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90BEC363-76F2-49F1-3F42-BB6D9B304A78}"/>
              </a:ext>
            </a:extLst>
          </p:cNvPr>
          <p:cNvCxnSpPr>
            <a:cxnSpLocks/>
          </p:cNvCxnSpPr>
          <p:nvPr/>
        </p:nvCxnSpPr>
        <p:spPr>
          <a:xfrm>
            <a:off x="898452" y="2783993"/>
            <a:ext cx="1064527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24042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ОГЭ-2025 (математика). Задание №9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4" y="591588"/>
            <a:ext cx="438080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№1. Линейные уравнения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/>
              <p:nvPr/>
            </p:nvSpPr>
            <p:spPr>
              <a:xfrm>
                <a:off x="616559" y="1295915"/>
                <a:ext cx="10958882" cy="9541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lvl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kumimoji="0" lang="ru-RU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3) Найдите корень уравнения:</a:t>
                </a:r>
              </a:p>
              <a:p>
                <a:pPr marR="0" lvl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ru-RU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3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𝑥</m:t>
                      </m:r>
                      <m:r>
                        <a:rPr kumimoji="0" lang="ru-RU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+3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ru-RU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5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𝑥</m:t>
                      </m:r>
                    </m:oMath>
                  </m:oMathPara>
                </a14:m>
                <a:endParaRPr kumimoji="0" lang="ru-RU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559" y="1295915"/>
                <a:ext cx="10958882" cy="954107"/>
              </a:xfrm>
              <a:prstGeom prst="rect">
                <a:avLst/>
              </a:prstGeom>
              <a:blipFill>
                <a:blip r:embed="rId5"/>
                <a:stretch>
                  <a:fillRect t="-78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90BEC363-76F2-49F1-3F42-BB6D9B304A78}"/>
              </a:ext>
            </a:extLst>
          </p:cNvPr>
          <p:cNvCxnSpPr>
            <a:cxnSpLocks/>
          </p:cNvCxnSpPr>
          <p:nvPr/>
        </p:nvCxnSpPr>
        <p:spPr>
          <a:xfrm>
            <a:off x="898452" y="2783993"/>
            <a:ext cx="1064527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13260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ОГЭ-2025 (математика). Задание №9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4" y="591588"/>
            <a:ext cx="438080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№1. Линейные уравнения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/>
              <p:nvPr/>
            </p:nvSpPr>
            <p:spPr>
              <a:xfrm>
                <a:off x="616559" y="1295915"/>
                <a:ext cx="10958882" cy="9541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lvl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kumimoji="0" lang="ru-RU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4) Найдите корень уравнения:</a:t>
                </a:r>
              </a:p>
              <a:p>
                <a:pPr marR="0" lvl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ru-RU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2+3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𝑥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=−7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𝑥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−5</m:t>
                      </m:r>
                    </m:oMath>
                  </m:oMathPara>
                </a14:m>
                <a:endParaRPr kumimoji="0" lang="ru-RU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559" y="1295915"/>
                <a:ext cx="10958882" cy="954107"/>
              </a:xfrm>
              <a:prstGeom prst="rect">
                <a:avLst/>
              </a:prstGeom>
              <a:blipFill>
                <a:blip r:embed="rId5"/>
                <a:stretch>
                  <a:fillRect t="-78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90BEC363-76F2-49F1-3F42-BB6D9B304A78}"/>
              </a:ext>
            </a:extLst>
          </p:cNvPr>
          <p:cNvCxnSpPr>
            <a:cxnSpLocks/>
          </p:cNvCxnSpPr>
          <p:nvPr/>
        </p:nvCxnSpPr>
        <p:spPr>
          <a:xfrm>
            <a:off x="898452" y="2783993"/>
            <a:ext cx="1064527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58A3D1D6-0348-0D7C-C011-A8604055141D}"/>
              </a:ext>
            </a:extLst>
          </p:cNvPr>
          <p:cNvSpPr txBox="1"/>
          <p:nvPr/>
        </p:nvSpPr>
        <p:spPr>
          <a:xfrm>
            <a:off x="8910053" y="6412628"/>
            <a:ext cx="26336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Adelle Sans Devanagari Thin" panose="02000503000000020004" pitchFamily="2" charset="-78"/>
              </a:rPr>
              <a:t>Ответ: –0,9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3224C09-903B-C087-BBBB-CE4A1C85F3BA}"/>
                  </a:ext>
                </a:extLst>
              </p:cNvPr>
              <p:cNvSpPr txBox="1"/>
              <p:nvPr/>
            </p:nvSpPr>
            <p:spPr>
              <a:xfrm>
                <a:off x="2625384" y="3030246"/>
                <a:ext cx="7601504" cy="12618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400" dirty="0">
                    <a:latin typeface="Franklin Gothic Book" panose="020B0503020102020204" pitchFamily="34" charset="0"/>
                  </a:rPr>
                  <a:t>Перенесём слагаемое 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ru-RU" sz="2400" dirty="0">
                    <a:latin typeface="Franklin Gothic Book" panose="020B0503020102020204" pitchFamily="34" charset="0"/>
                  </a:rPr>
                  <a:t> в правую часть уравнения</a:t>
                </a:r>
                <a:r>
                  <a:rPr lang="en-US" sz="2400" dirty="0">
                    <a:latin typeface="Franklin Gothic Book" panose="020B0503020102020204" pitchFamily="34" charset="0"/>
                  </a:rPr>
                  <a:t>,</a:t>
                </a:r>
              </a:p>
              <a:p>
                <a:pPr algn="ctr"/>
                <a:r>
                  <a:rPr lang="ru-RU" sz="2400" dirty="0">
                    <a:latin typeface="Franklin Gothic Book" panose="020B0503020102020204" pitchFamily="34" charset="0"/>
                  </a:rPr>
                  <a:t>а слагаемое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𝟕</m:t>
                    </m:r>
                    <m:r>
                      <a:rPr lang="en-US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ru-RU" sz="2400" b="1" dirty="0">
                    <a:latin typeface="Franklin Gothic Book" panose="020B0503020102020204" pitchFamily="34" charset="0"/>
                  </a:rPr>
                  <a:t> </a:t>
                </a:r>
                <a:r>
                  <a:rPr lang="ru-RU" sz="2400" dirty="0">
                    <a:latin typeface="Franklin Gothic Book" panose="020B0503020102020204" pitchFamily="34" charset="0"/>
                  </a:rPr>
                  <a:t>в левую часть уравнения: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2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800" b="1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𝟕</m:t>
                      </m:r>
                      <m:r>
                        <a:rPr lang="en-US" sz="28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2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ru-RU" sz="2800" b="1" dirty="0">
                  <a:solidFill>
                    <a:srgbClr val="002060"/>
                  </a:solidFill>
                  <a:latin typeface="Franklin Gothic Book" panose="020B0503020102020204" pitchFamily="34" charset="0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3224C09-903B-C087-BBBB-CE4A1C85F3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5384" y="3030246"/>
                <a:ext cx="7601504" cy="1261884"/>
              </a:xfrm>
              <a:prstGeom prst="rect">
                <a:avLst/>
              </a:prstGeom>
              <a:blipFill>
                <a:blip r:embed="rId6"/>
                <a:stretch>
                  <a:fillRect t="-4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A99F265-DE7B-36B3-E060-6836E1E0D3B1}"/>
                  </a:ext>
                </a:extLst>
              </p:cNvPr>
              <p:cNvSpPr txBox="1"/>
              <p:nvPr/>
            </p:nvSpPr>
            <p:spPr>
              <a:xfrm>
                <a:off x="2499426" y="4476029"/>
                <a:ext cx="8133132" cy="12618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400" dirty="0">
                    <a:latin typeface="Franklin Gothic Book" panose="020B0503020102020204" pitchFamily="34" charset="0"/>
                  </a:rPr>
                  <a:t>Приведём подобные слагаемые в левой</a:t>
                </a:r>
                <a:r>
                  <a:rPr lang="en-US" sz="2400" dirty="0">
                    <a:latin typeface="Franklin Gothic Book" panose="020B0503020102020204" pitchFamily="34" charset="0"/>
                  </a:rPr>
                  <a:t> </a:t>
                </a:r>
                <a:r>
                  <a:rPr lang="ru-RU" sz="2400" dirty="0">
                    <a:latin typeface="Franklin Gothic Book" panose="020B0503020102020204" pitchFamily="34" charset="0"/>
                  </a:rPr>
                  <a:t>и правой частях уравнения: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ru-RU" sz="2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𝟏𝟎</m:t>
                      </m:r>
                      <m:r>
                        <a:rPr lang="en-US" sz="2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ru-RU" sz="2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2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𝟗</m:t>
                      </m:r>
                    </m:oMath>
                  </m:oMathPara>
                </a14:m>
                <a:endParaRPr lang="ru-RU" sz="2800" b="1" dirty="0">
                  <a:solidFill>
                    <a:srgbClr val="002060"/>
                  </a:solidFill>
                  <a:latin typeface="Franklin Gothic Book" panose="020B0503020102020204" pitchFamily="34" charset="0"/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A99F265-DE7B-36B3-E060-6836E1E0D3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9426" y="4476029"/>
                <a:ext cx="8133132" cy="1261884"/>
              </a:xfrm>
              <a:prstGeom prst="rect">
                <a:avLst/>
              </a:prstGeom>
              <a:blipFill>
                <a:blip r:embed="rId7"/>
                <a:stretch>
                  <a:fillRect t="-4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67E6DFA-D3E0-4622-C1F7-799E149AB1B5}"/>
                  </a:ext>
                </a:extLst>
              </p:cNvPr>
              <p:cNvSpPr txBox="1"/>
              <p:nvPr/>
            </p:nvSpPr>
            <p:spPr>
              <a:xfrm>
                <a:off x="2499426" y="5675560"/>
                <a:ext cx="8133132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400" dirty="0">
                    <a:latin typeface="Franklin Gothic Book" panose="020B0503020102020204" pitchFamily="34" charset="0"/>
                  </a:rPr>
                  <a:t>Поделим обе части уравнения на </a:t>
                </a:r>
                <a14:m>
                  <m:oMath xmlns:m="http://schemas.openxmlformats.org/officeDocument/2006/math">
                    <m:r>
                      <a:rPr lang="ru-RU" sz="2400" b="1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ru-RU" sz="2400" b="1" i="1" dirty="0" smtClean="0">
                        <a:latin typeface="Cambria Math" panose="02040503050406030204" pitchFamily="18" charset="0"/>
                      </a:rPr>
                      <m:t>𝟏𝟎</m:t>
                    </m:r>
                  </m:oMath>
                </a14:m>
                <a:r>
                  <a:rPr lang="ru-RU" sz="2400" dirty="0">
                    <a:latin typeface="Franklin Gothic Book" panose="020B0503020102020204" pitchFamily="34" charset="0"/>
                  </a:rPr>
                  <a:t>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ru-RU" sz="2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ru-RU" sz="2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ru-RU" sz="2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ru-RU" sz="2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𝟗</m:t>
                      </m:r>
                    </m:oMath>
                  </m:oMathPara>
                </a14:m>
                <a:endParaRPr lang="ru-RU" sz="2800" b="1" dirty="0">
                  <a:solidFill>
                    <a:srgbClr val="002060"/>
                  </a:solidFill>
                  <a:latin typeface="Franklin Gothic Book" panose="020B0503020102020204" pitchFamily="34" charset="0"/>
                </a:endParaRP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67E6DFA-D3E0-4622-C1F7-799E149AB1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9426" y="5675560"/>
                <a:ext cx="8133132" cy="892552"/>
              </a:xfrm>
              <a:prstGeom prst="rect">
                <a:avLst/>
              </a:prstGeom>
              <a:blipFill>
                <a:blip r:embed="rId8"/>
                <a:stretch>
                  <a:fillRect t="-422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8907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880</TotalTime>
  <Words>2100</Words>
  <Application>Microsoft Macintosh PowerPoint</Application>
  <PresentationFormat>Широкоэкранный</PresentationFormat>
  <Paragraphs>352</Paragraphs>
  <Slides>40</Slides>
  <Notes>40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9" baseType="lpstr">
      <vt:lpstr>Aptos</vt:lpstr>
      <vt:lpstr>Arial</vt:lpstr>
      <vt:lpstr>Calibri</vt:lpstr>
      <vt:lpstr>Calibri Light</vt:lpstr>
      <vt:lpstr>Cambria Math</vt:lpstr>
      <vt:lpstr>Franklin Gothic Book</vt:lpstr>
      <vt:lpstr>Franklin Gothic Medium</vt:lpstr>
      <vt:lpstr>Segoe UI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Соханов Игорь Иванович</dc:creator>
  <cp:lastModifiedBy>Соханов Игорь Иванович</cp:lastModifiedBy>
  <cp:revision>17</cp:revision>
  <dcterms:created xsi:type="dcterms:W3CDTF">2024-08-07T14:24:03Z</dcterms:created>
  <dcterms:modified xsi:type="dcterms:W3CDTF">2024-08-17T22:33:18Z</dcterms:modified>
</cp:coreProperties>
</file>